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8" r:id="rId1"/>
  </p:sldMasterIdLst>
  <p:notesMasterIdLst>
    <p:notesMasterId r:id="rId42"/>
  </p:notesMasterIdLst>
  <p:handoutMasterIdLst>
    <p:handoutMasterId r:id="rId43"/>
  </p:handoutMasterIdLst>
  <p:sldIdLst>
    <p:sldId id="410" r:id="rId2"/>
    <p:sldId id="357" r:id="rId3"/>
    <p:sldId id="270" r:id="rId4"/>
    <p:sldId id="369" r:id="rId5"/>
    <p:sldId id="300" r:id="rId6"/>
    <p:sldId id="404" r:id="rId7"/>
    <p:sldId id="272" r:id="rId8"/>
    <p:sldId id="317" r:id="rId9"/>
    <p:sldId id="298" r:id="rId10"/>
    <p:sldId id="382" r:id="rId11"/>
    <p:sldId id="361" r:id="rId12"/>
    <p:sldId id="366" r:id="rId13"/>
    <p:sldId id="362" r:id="rId14"/>
    <p:sldId id="363" r:id="rId15"/>
    <p:sldId id="385" r:id="rId16"/>
    <p:sldId id="400" r:id="rId17"/>
    <p:sldId id="383" r:id="rId18"/>
    <p:sldId id="384" r:id="rId19"/>
    <p:sldId id="370" r:id="rId20"/>
    <p:sldId id="288" r:id="rId21"/>
    <p:sldId id="386" r:id="rId22"/>
    <p:sldId id="345" r:id="rId23"/>
    <p:sldId id="346" r:id="rId24"/>
    <p:sldId id="411" r:id="rId25"/>
    <p:sldId id="409" r:id="rId26"/>
    <p:sldId id="359" r:id="rId27"/>
    <p:sldId id="341" r:id="rId28"/>
    <p:sldId id="395" r:id="rId29"/>
    <p:sldId id="388" r:id="rId30"/>
    <p:sldId id="389" r:id="rId31"/>
    <p:sldId id="332" r:id="rId32"/>
    <p:sldId id="390" r:id="rId33"/>
    <p:sldId id="391" r:id="rId34"/>
    <p:sldId id="394" r:id="rId35"/>
    <p:sldId id="393" r:id="rId36"/>
    <p:sldId id="401" r:id="rId37"/>
    <p:sldId id="402" r:id="rId38"/>
    <p:sldId id="408" r:id="rId39"/>
    <p:sldId id="380" r:id="rId40"/>
    <p:sldId id="41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66CCFF"/>
    <a:srgbClr val="CCCCFF"/>
    <a:srgbClr val="9966FF"/>
    <a:srgbClr val="99FF99"/>
    <a:srgbClr val="CCFFCC"/>
    <a:srgbClr val="FF99CC"/>
    <a:srgbClr val="3399FF"/>
    <a:srgbClr val="CCFF99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Közepesen sötét stílus 1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959" autoAdjust="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EB842A3-4805-4A49-8F96-93D9D53A603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84118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806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365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09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8639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0265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6312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1500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7242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2537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4578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068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22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298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5517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195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2510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541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7988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265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098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6608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63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iakép hely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Jegyzetek helye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308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149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93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C8B38-C894-46E1-B7C7-5E8C64818D77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730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A615A-4275-42AB-8795-61A1CD3E71CC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9049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6D37E-D38A-433C-B2C8-ABD4252F6F9E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35829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Cím, 2 objektu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EEB1F-3E2C-45EB-9FEA-BB340CDE0692}" type="datetime1">
              <a:rPr lang="hu-HU" altLang="hu-HU"/>
              <a:pPr>
                <a:defRPr/>
              </a:pPr>
              <a:t>2024. 05. 13.</a:t>
            </a:fld>
            <a:endParaRPr lang="hu-HU" altLang="en-US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en-US"/>
              <a:t>Par 4, Rev 001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E93424-C8D5-47C3-BBDC-16F15837BA93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958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Cím, 2 kisebb és 1 nagy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016000" y="1905000"/>
            <a:ext cx="5029200" cy="1943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1016000" y="4000500"/>
            <a:ext cx="5029200" cy="1943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3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9D039-C2A0-4DAA-9503-33463008966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5587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DD919-11C5-4F71-8154-46300C62AB64}" type="datetime1">
              <a:rPr lang="hu-HU" altLang="hu-HU"/>
              <a:pPr>
                <a:defRPr/>
              </a:pPr>
              <a:t>2024. 05. 13.</a:t>
            </a:fld>
            <a:endParaRPr lang="hu-HU" alt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en-US"/>
              <a:t>Par 4, Rev 001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6B6578-ECDF-4A5E-BB60-91BF7EB0761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274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6C30A-40CF-433B-A787-9885224CA138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8524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A1D75-B84F-4E5C-A09B-66A967D4D2FE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0746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5B294-20DF-41DB-8257-186ECFA7820F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620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CE4009-D892-49DE-91A6-7112B7BE0BD4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5499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A0E4A3-0A82-4F7F-BA8F-0504BC994FB3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3201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A64C2-076B-4088-8B33-5D40D9F86056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7564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E9DE4-6930-4ED4-B2EF-E6E7508B6EF4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8290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28907-E972-490E-B739-BC5DDFA98B0B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9937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2F0357-DCA2-4775-A866-9D28E92BA806}" type="slidenum">
              <a:rPr lang="hu-HU" altLang="hu-HU" smtClean="0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851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210/er.2006-004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doi.org/10.1373/clinchem.2004.04739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hyperlink" Target="https://doi.org/10.1210/jcem.87.3.8165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56/NEJM19941020331160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doi.org/10.1097/01.AOG.0000175836.41390.7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oi.org/10.1089/thy.2016.0457" TargetMode="Externa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210/jc.2007-2674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oi.org/10.1038/s41574-019-0237-z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ds.od.nih.gov/About/exit_disclaimer.aspx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p.edu/openbook.php?record_id=10026&amp;page=1" TargetMode="External"/><Relationship Id="rId5" Type="http://schemas.openxmlformats.org/officeDocument/2006/relationships/hyperlink" Target="https://doi.org/10.1089/thy.2019.0842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3.wmf"/><Relationship Id="rId9" Type="http://schemas.openxmlformats.org/officeDocument/2006/relationships/hyperlink" Target="https://doi.org/10.1210/endo-100-2-30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89/thy.2023.016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10/clinem/dgad68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oi.org/10.1093/clinchem/43.6.95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210/jc.2002-021869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978-3-319-45013-1_27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10/clinem/dgad68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10/clinem/dgad68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x.doi.org/10.1016/j.beem.2013.10.003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ap.edu/openbook.php?record_id=10026&amp;page=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9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5.w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C7DF99-9D8E-423B-2EE5-89A8E080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EDF6D939-5DEB-A1DF-5BD3-5CFFEAD5D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08C86D0-5517-7D8D-4310-0589EE317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49EF613-27CE-C432-4706-BD3CF1207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68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73F6852A-57E2-B3D0-888F-2C3EC48D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230054"/>
            <a:ext cx="7326145" cy="428247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08761EE-38A6-E981-EAC5-596E6AFDD299}"/>
              </a:ext>
            </a:extLst>
          </p:cNvPr>
          <p:cNvSpPr txBox="1"/>
          <p:nvPr/>
        </p:nvSpPr>
        <p:spPr>
          <a:xfrm>
            <a:off x="4977809" y="1230054"/>
            <a:ext cx="1903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1"/>
              <a:t>nucleus paraventricularis</a:t>
            </a:r>
          </a:p>
          <a:p>
            <a:pPr algn="ctr"/>
            <a:r>
              <a:rPr lang="hu-HU" sz="1200" noProof="1"/>
              <a:t>(parvocellularis neuronok)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F8FF8A0-759F-F653-607F-18CD66876D72}"/>
              </a:ext>
            </a:extLst>
          </p:cNvPr>
          <p:cNvSpPr txBox="1"/>
          <p:nvPr/>
        </p:nvSpPr>
        <p:spPr>
          <a:xfrm>
            <a:off x="8116187" y="2783147"/>
            <a:ext cx="10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1"/>
              <a:t>pars tuberalis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B3A45F8-63DA-1868-E763-63A3CA3153D8}"/>
              </a:ext>
            </a:extLst>
          </p:cNvPr>
          <p:cNvSpPr txBox="1"/>
          <p:nvPr/>
        </p:nvSpPr>
        <p:spPr>
          <a:xfrm>
            <a:off x="6375992" y="4732449"/>
            <a:ext cx="101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1"/>
              <a:t>pars distalis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3D9B2FE-E24C-649F-3F0F-EC3FE1C4E626}"/>
              </a:ext>
            </a:extLst>
          </p:cNvPr>
          <p:cNvSpPr txBox="1"/>
          <p:nvPr/>
        </p:nvSpPr>
        <p:spPr>
          <a:xfrm>
            <a:off x="7559748" y="4669158"/>
            <a:ext cx="1010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1"/>
              <a:t>pars intermedia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CAC28F2-2613-E85D-857D-C99B3C26A77A}"/>
              </a:ext>
            </a:extLst>
          </p:cNvPr>
          <p:cNvSpPr txBox="1"/>
          <p:nvPr/>
        </p:nvSpPr>
        <p:spPr>
          <a:xfrm>
            <a:off x="8064795" y="4240684"/>
            <a:ext cx="696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1"/>
              <a:t>pars nervosa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B8FBDDC-812B-CC68-47D0-F3976FEC6631}"/>
              </a:ext>
            </a:extLst>
          </p:cNvPr>
          <p:cNvSpPr txBox="1"/>
          <p:nvPr/>
        </p:nvSpPr>
        <p:spPr>
          <a:xfrm>
            <a:off x="7361274" y="2215996"/>
            <a:ext cx="83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1"/>
              <a:t>eminentia mediana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7C3F799E-045C-F607-23C7-6300F84AF519}"/>
              </a:ext>
            </a:extLst>
          </p:cNvPr>
          <p:cNvCxnSpPr/>
          <p:nvPr/>
        </p:nvCxnSpPr>
        <p:spPr bwMode="auto">
          <a:xfrm flipH="1" flipV="1">
            <a:off x="8116185" y="4125267"/>
            <a:ext cx="170122" cy="2308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220EFC8D-7C9D-FD34-536C-67DF72FD40E6}"/>
              </a:ext>
            </a:extLst>
          </p:cNvPr>
          <p:cNvCxnSpPr/>
          <p:nvPr/>
        </p:nvCxnSpPr>
        <p:spPr bwMode="auto">
          <a:xfrm>
            <a:off x="7559747" y="2783146"/>
            <a:ext cx="30125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D4DF6AF2-8227-2235-F3D5-769E9A7F9D6E}"/>
              </a:ext>
            </a:extLst>
          </p:cNvPr>
          <p:cNvCxnSpPr/>
          <p:nvPr/>
        </p:nvCxnSpPr>
        <p:spPr bwMode="auto">
          <a:xfrm>
            <a:off x="7710376" y="2615610"/>
            <a:ext cx="0" cy="1675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F4855165-F19B-F8B9-BF63-94CCFC82F596}"/>
              </a:ext>
            </a:extLst>
          </p:cNvPr>
          <p:cNvCxnSpPr/>
          <p:nvPr/>
        </p:nvCxnSpPr>
        <p:spPr bwMode="auto">
          <a:xfrm>
            <a:off x="7559747" y="2783147"/>
            <a:ext cx="0" cy="1384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2942ABA3-35D7-98C0-A799-BAE01CDED344}"/>
              </a:ext>
            </a:extLst>
          </p:cNvPr>
          <p:cNvCxnSpPr/>
          <p:nvPr/>
        </p:nvCxnSpPr>
        <p:spPr bwMode="auto">
          <a:xfrm>
            <a:off x="7861005" y="2783146"/>
            <a:ext cx="0" cy="1384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59BD76F4-233D-F9C3-5134-96B3114688DA}"/>
              </a:ext>
            </a:extLst>
          </p:cNvPr>
          <p:cNvCxnSpPr/>
          <p:nvPr/>
        </p:nvCxnSpPr>
        <p:spPr bwMode="auto">
          <a:xfrm>
            <a:off x="6744587" y="1460885"/>
            <a:ext cx="136451" cy="112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DF319227-D630-0E40-3A67-FCFF66E78EF8}"/>
              </a:ext>
            </a:extLst>
          </p:cNvPr>
          <p:cNvSpPr txBox="1">
            <a:spLocks noChangeArrowheads="1"/>
          </p:cNvSpPr>
          <p:nvPr/>
        </p:nvSpPr>
        <p:spPr>
          <a:xfrm>
            <a:off x="2209799" y="274201"/>
            <a:ext cx="7772400" cy="609600"/>
          </a:xfrm>
          <a:prstGeom prst="rect">
            <a:avLst/>
          </a:prstGeom>
        </p:spPr>
        <p:txBody>
          <a:bodyPr/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9pPr>
          </a:lstStyle>
          <a:p>
            <a:pPr algn="l">
              <a:defRPr/>
            </a:pPr>
            <a:r>
              <a:rPr lang="hu-HU" altLang="hu-HU" dirty="0">
                <a:solidFill>
                  <a:schemeClr val="bg1"/>
                </a:solidFill>
              </a:rPr>
              <a:t>Szabályozás</a:t>
            </a:r>
          </a:p>
        </p:txBody>
      </p:sp>
    </p:spTree>
    <p:extLst>
      <p:ext uri="{BB962C8B-B14F-4D97-AF65-F5344CB8AC3E}">
        <p14:creationId xmlns:p14="http://schemas.microsoft.com/office/powerpoint/2010/main" val="342831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00903"/>
            <a:ext cx="7984164" cy="11408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dirty="0">
                <a:solidFill>
                  <a:schemeClr val="bg1"/>
                </a:solidFill>
              </a:rPr>
              <a:t>TSH, FT4, FT3 referencia intervallum 1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47900" y="2080009"/>
            <a:ext cx="7696200" cy="429952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dirty="0">
                <a:solidFill>
                  <a:schemeClr val="bg1"/>
                </a:solidFill>
              </a:rPr>
              <a:t>„</a:t>
            </a:r>
            <a:r>
              <a:rPr lang="hu-HU" altLang="hu-HU" sz="2800" noProof="1">
                <a:solidFill>
                  <a:schemeClr val="bg1"/>
                </a:solidFill>
              </a:rPr>
              <a:t>Egészséges” populáció</a:t>
            </a:r>
            <a:endParaRPr lang="hu-HU" altLang="hu-HU" sz="1200" i="1" noProof="1">
              <a:solidFill>
                <a:schemeClr val="bg1"/>
              </a:solidFill>
            </a:endParaRPr>
          </a:p>
          <a:p>
            <a:pPr marL="457200" lvl="1" indent="0" eaLnBrk="1" hangingPunct="1">
              <a:buNone/>
            </a:pPr>
            <a:endParaRPr lang="hu-HU" altLang="hu-HU" sz="1900" noProof="1"/>
          </a:p>
          <a:p>
            <a:pPr marL="457200" lvl="1" indent="0" eaLnBrk="1" hangingPunct="1">
              <a:buNone/>
            </a:pPr>
            <a:endParaRPr lang="hu-HU" altLang="hu-HU" sz="1900" noProof="1"/>
          </a:p>
          <a:p>
            <a:pPr marL="457200" lvl="1" indent="0" eaLnBrk="1" hangingPunct="1">
              <a:buNone/>
            </a:pPr>
            <a:endParaRPr lang="hu-HU" altLang="hu-HU" sz="2400" noProof="1"/>
          </a:p>
          <a:p>
            <a:pPr marL="457200" lvl="1" indent="0" eaLnBrk="1" hangingPunct="1">
              <a:buNone/>
            </a:pPr>
            <a:endParaRPr lang="hu-HU" altLang="hu-HU" sz="2400" noProof="1"/>
          </a:p>
          <a:p>
            <a:pPr marL="457200" lvl="1" indent="0" eaLnBrk="1" hangingPunct="1">
              <a:buNone/>
            </a:pPr>
            <a:endParaRPr lang="hu-HU" altLang="hu-HU" sz="2400" noProof="1">
              <a:solidFill>
                <a:schemeClr val="bg1"/>
              </a:solidFill>
            </a:endParaRPr>
          </a:p>
          <a:p>
            <a:pPr marL="457200" lvl="1" indent="0" eaLnBrk="1" hangingPunct="1">
              <a:buNone/>
            </a:pPr>
            <a:r>
              <a:rPr lang="hu-HU" altLang="hu-HU" sz="2400" noProof="1">
                <a:solidFill>
                  <a:schemeClr val="bg1"/>
                </a:solidFill>
              </a:rPr>
              <a:t>A látszólag egészséges csoportból ki kell zárni</a:t>
            </a:r>
            <a:endParaRPr lang="hu-HU" altLang="hu-HU" sz="1100" i="1" noProof="1">
              <a:solidFill>
                <a:schemeClr val="bg1"/>
              </a:solidFill>
            </a:endParaRPr>
          </a:p>
          <a:p>
            <a:pPr lvl="2" eaLnBrk="1" hangingPunct="1"/>
            <a:r>
              <a:rPr lang="hu-HU" altLang="hu-HU" sz="2000" noProof="1">
                <a:solidFill>
                  <a:schemeClr val="bg1"/>
                </a:solidFill>
              </a:rPr>
              <a:t>családi anamnézisben pm. betegség</a:t>
            </a:r>
          </a:p>
          <a:p>
            <a:pPr lvl="2" eaLnBrk="1" hangingPunct="1"/>
            <a:r>
              <a:rPr lang="hu-HU" altLang="hu-HU" sz="2000" noProof="1">
                <a:solidFill>
                  <a:schemeClr val="bg1"/>
                </a:solidFill>
              </a:rPr>
              <a:t>kóros ultrahang lelet</a:t>
            </a:r>
          </a:p>
          <a:p>
            <a:pPr lvl="2" eaLnBrk="1" hangingPunct="1"/>
            <a:r>
              <a:rPr lang="hu-HU" altLang="hu-HU" sz="2000" noProof="1">
                <a:solidFill>
                  <a:schemeClr val="bg1"/>
                </a:solidFill>
              </a:rPr>
              <a:t>a-TPO, a-Tg pozitivitás</a:t>
            </a:r>
            <a:endParaRPr lang="hu-HU" altLang="hu-HU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hu-HU" alt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E605FFF-4578-E639-FED6-623CF36510BA}"/>
              </a:ext>
            </a:extLst>
          </p:cNvPr>
          <p:cNvSpPr txBox="1"/>
          <p:nvPr/>
        </p:nvSpPr>
        <p:spPr>
          <a:xfrm>
            <a:off x="2103918" y="3656674"/>
            <a:ext cx="7984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 Biondi and D S Cooper: The Clinical Significance of Subclinical Thyroid Dysfunction 2008, 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Endocrine Reviews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29(1): 76-131, </a:t>
            </a:r>
            <a:r>
              <a:rPr lang="en-US" sz="12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http://doi.org/10.1210/er.2006-0043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C808D86-C29A-F50D-0D6D-E60491FAD139}"/>
              </a:ext>
            </a:extLst>
          </p:cNvPr>
          <p:cNvSpPr txBox="1"/>
          <p:nvPr/>
        </p:nvSpPr>
        <p:spPr>
          <a:xfrm>
            <a:off x="2286000" y="2829156"/>
            <a:ext cx="7696200" cy="6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US" sz="1200" kern="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Kratzsch,</a:t>
            </a: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 M Fiedler et al: New Reference Intervals for Thyrotropin and Thyroid Hormones Based on National Academy of Clinical Biochemistry Criteria and Regular Ultrasonography of the Thyroid 2005, </a:t>
            </a:r>
            <a:r>
              <a:rPr lang="en-US" sz="1200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Chemistry</a:t>
            </a: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51(8):1480-1486, </a:t>
            </a:r>
            <a:r>
              <a:rPr lang="en-US" sz="1200" u="sng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https://doi.org/10.1373/clinchem.2004.047399</a:t>
            </a:r>
            <a:endParaRPr lang="hu-HU" sz="12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50" y="1612813"/>
            <a:ext cx="2226434" cy="11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dirty="0">
                <a:solidFill>
                  <a:schemeClr val="bg1"/>
                </a:solidFill>
              </a:rPr>
              <a:t>A pajzsmirigy hormonok </a:t>
            </a:r>
            <a:r>
              <a:rPr lang="hu-HU" altLang="hu-HU" dirty="0" err="1">
                <a:solidFill>
                  <a:schemeClr val="bg1"/>
                </a:solidFill>
              </a:rPr>
              <a:t>intra</a:t>
            </a:r>
            <a:r>
              <a:rPr lang="hu-HU" altLang="hu-HU" dirty="0">
                <a:solidFill>
                  <a:schemeClr val="bg1"/>
                </a:solidFill>
              </a:rPr>
              <a:t>- </a:t>
            </a:r>
            <a:br>
              <a:rPr lang="hu-HU" altLang="hu-HU" dirty="0">
                <a:solidFill>
                  <a:schemeClr val="bg1"/>
                </a:solidFill>
              </a:rPr>
            </a:br>
            <a:r>
              <a:rPr lang="hu-HU" altLang="hu-HU" dirty="0">
                <a:solidFill>
                  <a:schemeClr val="bg1"/>
                </a:solidFill>
              </a:rPr>
              <a:t>és </a:t>
            </a:r>
            <a:r>
              <a:rPr lang="hu-HU" altLang="hu-HU" dirty="0" err="1">
                <a:solidFill>
                  <a:schemeClr val="bg1"/>
                </a:solidFill>
              </a:rPr>
              <a:t>inter</a:t>
            </a:r>
            <a:r>
              <a:rPr lang="hu-HU" altLang="hu-HU" dirty="0">
                <a:solidFill>
                  <a:schemeClr val="bg1"/>
                </a:solidFill>
              </a:rPr>
              <a:t>-individuális variabilitása</a:t>
            </a:r>
          </a:p>
        </p:txBody>
      </p:sp>
      <p:graphicFrame>
        <p:nvGraphicFramePr>
          <p:cNvPr id="13316" name="Rectangle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05624933"/>
              </p:ext>
            </p:extLst>
          </p:nvPr>
        </p:nvGraphicFramePr>
        <p:xfrm>
          <a:off x="2273300" y="1682750"/>
          <a:ext cx="7697788" cy="190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3" imgW="6990476" imgH="1733333" progId="Paint.Picture">
                  <p:embed/>
                </p:oleObj>
              </mc:Choice>
              <mc:Fallback>
                <p:oleObj name="Bitkép" r:id="rId3" imgW="6990476" imgH="1733333" progId="Paint.Picture">
                  <p:embed/>
                  <p:pic>
                    <p:nvPicPr>
                      <p:cNvPr id="13316" name="Rectangle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1682750"/>
                        <a:ext cx="7697788" cy="190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B80DC4-B060-ED83-C195-BB2ED7EC1851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1981201" y="3669905"/>
            <a:ext cx="7827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altLang="hu-HU" sz="1200" i="1" noProof="1">
                <a:solidFill>
                  <a:schemeClr val="bg1"/>
                </a:solidFill>
              </a:rPr>
              <a:t>M. C. K Browning et al.: Clin. Chem. 32(6): 962-966</a:t>
            </a:r>
            <a:r>
              <a:rPr lang="hu-HU" altLang="hu-HU" sz="1400" i="1" noProof="1">
                <a:solidFill>
                  <a:schemeClr val="bg1"/>
                </a:solidFill>
              </a:rPr>
              <a:t> </a:t>
            </a:r>
            <a:r>
              <a:rPr lang="hu-HU" altLang="hu-HU" sz="1000" i="1" noProof="1">
                <a:solidFill>
                  <a:schemeClr val="bg1"/>
                </a:solidFill>
              </a:rPr>
              <a:t>(1986)</a:t>
            </a:r>
          </a:p>
        </p:txBody>
      </p:sp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6165709" y="5200012"/>
            <a:ext cx="427900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S Andersen, K M Pedersen et al: Narrow Individual Variations in Serum T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r>
              <a:rPr lang="en-US" sz="1200" dirty="0">
                <a:solidFill>
                  <a:schemeClr val="bg1"/>
                </a:solidFill>
              </a:rPr>
              <a:t> and T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 in Normal Subjects: A Clue to the Understanding of Subclinical Thyroid Disease 2002, </a:t>
            </a:r>
            <a:r>
              <a:rPr lang="en-US" sz="1200" i="1" dirty="0">
                <a:solidFill>
                  <a:schemeClr val="bg1"/>
                </a:solidFill>
              </a:rPr>
              <a:t>JCEM</a:t>
            </a:r>
            <a:r>
              <a:rPr lang="en-US" sz="1200" dirty="0">
                <a:solidFill>
                  <a:schemeClr val="bg1"/>
                </a:solidFill>
              </a:rPr>
              <a:t>, 87(3):1068-1072, </a:t>
            </a:r>
            <a:r>
              <a:rPr lang="en-US" sz="12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https://doi.org/10.1210/jcem.87.3.8165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 flipV="1">
            <a:off x="1962150" y="4027886"/>
            <a:ext cx="8205788" cy="2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Lekerekített téglalap 1"/>
          <p:cNvSpPr/>
          <p:nvPr/>
        </p:nvSpPr>
        <p:spPr bwMode="auto">
          <a:xfrm>
            <a:off x="7521845" y="2705056"/>
            <a:ext cx="278969" cy="154983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Lekerekített téglalap 9"/>
          <p:cNvSpPr/>
          <p:nvPr/>
        </p:nvSpPr>
        <p:spPr bwMode="auto">
          <a:xfrm>
            <a:off x="9270569" y="2692476"/>
            <a:ext cx="281552" cy="180140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Lekerekített téglalap 10"/>
          <p:cNvSpPr/>
          <p:nvPr/>
        </p:nvSpPr>
        <p:spPr bwMode="auto">
          <a:xfrm>
            <a:off x="7506347" y="3139776"/>
            <a:ext cx="278969" cy="212502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" name="Lekerekített téglalap 15"/>
          <p:cNvSpPr/>
          <p:nvPr/>
        </p:nvSpPr>
        <p:spPr bwMode="auto">
          <a:xfrm>
            <a:off x="9270570" y="3148484"/>
            <a:ext cx="278969" cy="212502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6" name="Picture 2" descr="The distribution of 12 monthly measurements of total T4 in 15 healthy men (□) and in one individual, number 11 (▪). The distribution in one individual is about half the width of the distribution in the group.">
            <a:extLst>
              <a:ext uri="{FF2B5EF4-FFF2-40B4-BE49-F238E27FC236}">
                <a16:creationId xmlns:a16="http://schemas.microsoft.com/office/drawing/2014/main" id="{6B10EE6C-2351-907F-BFAD-12364DCC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09" y="4106147"/>
            <a:ext cx="4038600" cy="23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3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2" grpId="0" animBg="1"/>
      <p:bldP spid="10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7897" y="93587"/>
            <a:ext cx="7696200" cy="849313"/>
          </a:xfrm>
        </p:spPr>
        <p:txBody>
          <a:bodyPr/>
          <a:lstStyle/>
          <a:p>
            <a:r>
              <a:rPr lang="hu-HU" altLang="hu-HU" dirty="0">
                <a:solidFill>
                  <a:schemeClr val="bg1"/>
                </a:solidFill>
              </a:rPr>
              <a:t>Referencia intervallum 2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752332" y="1163868"/>
            <a:ext cx="4930775" cy="5453909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altLang="hu-HU" sz="1800" dirty="0">
                <a:solidFill>
                  <a:schemeClr val="bg1"/>
                </a:solidFill>
              </a:rPr>
              <a:t>Életkor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0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20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0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  <a:p>
            <a:pPr eaLnBrk="1" hangingPunct="1">
              <a:buNone/>
            </a:pPr>
            <a:r>
              <a:rPr lang="hu-HU" altLang="hu-HU" sz="1050" i="1" dirty="0">
                <a:solidFill>
                  <a:schemeClr val="bg1"/>
                </a:solidFill>
              </a:rPr>
              <a:t>(M I </a:t>
            </a:r>
            <a:r>
              <a:rPr lang="hu-HU" altLang="hu-HU" sz="1050" i="1" dirty="0" err="1">
                <a:solidFill>
                  <a:schemeClr val="bg1"/>
                </a:solidFill>
              </a:rPr>
              <a:t>Surks</a:t>
            </a:r>
            <a:r>
              <a:rPr lang="hu-HU" altLang="hu-HU" sz="1050" i="1" dirty="0">
                <a:solidFill>
                  <a:schemeClr val="bg1"/>
                </a:solidFill>
              </a:rPr>
              <a:t>, J G </a:t>
            </a:r>
            <a:r>
              <a:rPr lang="hu-HU" altLang="hu-HU" sz="1050" i="1" dirty="0" err="1">
                <a:solidFill>
                  <a:schemeClr val="bg1"/>
                </a:solidFill>
              </a:rPr>
              <a:t>Hollowell</a:t>
            </a:r>
            <a:r>
              <a:rPr lang="hu-HU" altLang="hu-HU" sz="1050" i="1" dirty="0">
                <a:solidFill>
                  <a:schemeClr val="bg1"/>
                </a:solidFill>
              </a:rPr>
              <a:t> JCEM 92:4575-4582 (2007)</a:t>
            </a:r>
          </a:p>
          <a:p>
            <a:pPr eaLnBrk="1" hangingPunct="1">
              <a:buNone/>
            </a:pPr>
            <a:r>
              <a:rPr lang="hu-HU" altLang="ja-JP" sz="1000" dirty="0">
                <a:solidFill>
                  <a:schemeClr val="bg1"/>
                </a:solidFill>
              </a:rPr>
              <a:t>NHNES </a:t>
            </a:r>
            <a:r>
              <a:rPr lang="hu-HU" altLang="ja-JP" sz="1000" i="1" dirty="0">
                <a:solidFill>
                  <a:schemeClr val="bg1"/>
                </a:solidFill>
              </a:rPr>
              <a:t>(</a:t>
            </a:r>
            <a:r>
              <a:rPr lang="hu-HU" altLang="ja-JP" sz="1000" i="1" dirty="0">
                <a:solidFill>
                  <a:schemeClr val="bg1"/>
                </a:solidFill>
                <a:ea typeface="MS PGothic" panose="020B0600070205080204" pitchFamily="34" charset="-128"/>
              </a:rPr>
              <a:t>National Health and </a:t>
            </a:r>
            <a:r>
              <a:rPr lang="hu-HU" altLang="ja-JP" sz="1000" i="1" dirty="0" err="1">
                <a:solidFill>
                  <a:schemeClr val="bg1"/>
                </a:solidFill>
                <a:ea typeface="MS PGothic" panose="020B0600070205080204" pitchFamily="34" charset="-128"/>
              </a:rPr>
              <a:t>Nutrition</a:t>
            </a:r>
            <a:r>
              <a:rPr lang="hu-HU" altLang="ja-JP" sz="1000" i="1" dirty="0">
                <a:solidFill>
                  <a:schemeClr val="bg1"/>
                </a:solidFill>
                <a:ea typeface="MS PGothic" panose="020B0600070205080204" pitchFamily="34" charset="-128"/>
              </a:rPr>
              <a:t> </a:t>
            </a:r>
            <a:r>
              <a:rPr lang="hu-HU" altLang="ja-JP" sz="1000" i="1" dirty="0" err="1">
                <a:solidFill>
                  <a:schemeClr val="bg1"/>
                </a:solidFill>
                <a:ea typeface="MS PGothic" panose="020B0600070205080204" pitchFamily="34" charset="-128"/>
              </a:rPr>
              <a:t>Examination</a:t>
            </a:r>
            <a:r>
              <a:rPr lang="hu-HU" altLang="ja-JP" sz="1000" i="1" dirty="0">
                <a:solidFill>
                  <a:schemeClr val="bg1"/>
                </a:solidFill>
                <a:ea typeface="MS PGothic" panose="020B0600070205080204" pitchFamily="34" charset="-128"/>
              </a:rPr>
              <a:t> </a:t>
            </a:r>
            <a:r>
              <a:rPr lang="hu-HU" altLang="ja-JP" sz="1000" i="1" dirty="0" err="1">
                <a:solidFill>
                  <a:schemeClr val="bg1"/>
                </a:solidFill>
                <a:ea typeface="MS PGothic" panose="020B0600070205080204" pitchFamily="34" charset="-128"/>
              </a:rPr>
              <a:t>Survey</a:t>
            </a:r>
            <a:r>
              <a:rPr lang="hu-HU" altLang="ja-JP" sz="1000" i="1" dirty="0">
                <a:solidFill>
                  <a:schemeClr val="bg1"/>
                </a:solidFill>
              </a:rPr>
              <a:t>)</a:t>
            </a:r>
            <a:r>
              <a:rPr lang="hu-HU" altLang="ja-JP" sz="1000" dirty="0">
                <a:solidFill>
                  <a:schemeClr val="bg1"/>
                </a:solidFill>
              </a:rPr>
              <a:t> III(1988-1994) &amp; 99(1999-2002</a:t>
            </a:r>
            <a:endParaRPr lang="hu-HU" altLang="hu-HU" sz="10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000" i="1" dirty="0">
              <a:solidFill>
                <a:schemeClr val="bg1"/>
              </a:solidFill>
            </a:endParaRPr>
          </a:p>
        </p:txBody>
      </p:sp>
      <p:sp>
        <p:nvSpPr>
          <p:cNvPr id="12292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6489224" y="1281294"/>
            <a:ext cx="4465638" cy="5219055"/>
          </a:xfrm>
        </p:spPr>
        <p:txBody>
          <a:bodyPr/>
          <a:lstStyle/>
          <a:p>
            <a:pPr eaLnBrk="1" hangingPunct="1"/>
            <a:r>
              <a:rPr lang="hu-HU" altLang="hu-HU" sz="1800" dirty="0">
                <a:solidFill>
                  <a:schemeClr val="bg1"/>
                </a:solidFill>
              </a:rPr>
              <a:t>Rassz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4000" dirty="0">
              <a:solidFill>
                <a:schemeClr val="bg1"/>
              </a:solidFill>
            </a:endParaRPr>
          </a:p>
          <a:p>
            <a:pPr eaLnBrk="1" hangingPunct="1"/>
            <a:endParaRPr lang="hu-HU" altLang="hu-HU" sz="12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12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1200" dirty="0">
                <a:solidFill>
                  <a:schemeClr val="bg1"/>
                </a:solidFill>
              </a:rPr>
              <a:t> </a:t>
            </a:r>
            <a:endParaRPr lang="hu-HU" altLang="hu-HU" sz="1200" i="1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1200" i="1" dirty="0">
                <a:solidFill>
                  <a:schemeClr val="bg1"/>
                </a:solidFill>
              </a:rPr>
              <a:t>           </a:t>
            </a:r>
            <a:endParaRPr lang="hu-HU" altLang="hu-HU" sz="1000" dirty="0">
              <a:solidFill>
                <a:schemeClr val="bg1"/>
              </a:solidFill>
            </a:endParaRPr>
          </a:p>
        </p:txBody>
      </p:sp>
      <p:pic>
        <p:nvPicPr>
          <p:cNvPr id="12293" name="Picture 8" descr="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94" y="1900993"/>
            <a:ext cx="4073974" cy="319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80" y="1900993"/>
            <a:ext cx="3893034" cy="319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436043" y="53199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i="1"/>
              <a:t>    </a:t>
            </a:r>
            <a:r>
              <a:rPr lang="hu-HU" altLang="hu-HU" sz="1400" i="1">
                <a:solidFill>
                  <a:schemeClr val="bg1"/>
                </a:solidFill>
              </a:rPr>
              <a:t>M I </a:t>
            </a:r>
            <a:r>
              <a:rPr lang="hu-HU" altLang="hu-HU" sz="1400" i="1" err="1">
                <a:solidFill>
                  <a:schemeClr val="bg1"/>
                </a:solidFill>
              </a:rPr>
              <a:t>Surks</a:t>
            </a:r>
            <a:r>
              <a:rPr lang="hu-HU" altLang="hu-HU" sz="1400" i="1">
                <a:solidFill>
                  <a:schemeClr val="bg1"/>
                </a:solidFill>
              </a:rPr>
              <a:t>, L </a:t>
            </a:r>
            <a:r>
              <a:rPr lang="hu-HU" altLang="hu-HU" sz="1400" i="1" err="1">
                <a:solidFill>
                  <a:schemeClr val="bg1"/>
                </a:solidFill>
              </a:rPr>
              <a:t>Boucai</a:t>
            </a:r>
            <a:r>
              <a:rPr lang="hu-HU" altLang="hu-HU" sz="1400" i="1">
                <a:solidFill>
                  <a:schemeClr val="bg1"/>
                </a:solidFill>
              </a:rPr>
              <a:t> JCEM 95:496-502 (2010)</a:t>
            </a:r>
          </a:p>
        </p:txBody>
      </p:sp>
    </p:spTree>
    <p:extLst>
      <p:ext uri="{BB962C8B-B14F-4D97-AF65-F5344CB8AC3E}">
        <p14:creationId xmlns:p14="http://schemas.microsoft.com/office/powerpoint/2010/main" val="34022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79" y="1183520"/>
            <a:ext cx="5800725" cy="4552950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210514" y="6076465"/>
            <a:ext cx="4996052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sz="1400" i="1" noProof="1">
                <a:solidFill>
                  <a:schemeClr val="bg1"/>
                </a:solidFill>
              </a:rPr>
              <a:t>A P Bremner et al.: JCEM 97:1554-1562 (2012)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77886" y="278970"/>
            <a:ext cx="626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noProof="1">
                <a:solidFill>
                  <a:schemeClr val="bg1"/>
                </a:solidFill>
              </a:rPr>
              <a:t>Életkor függő set-point változás</a:t>
            </a:r>
          </a:p>
        </p:txBody>
      </p:sp>
    </p:spTree>
    <p:extLst>
      <p:ext uri="{BB962C8B-B14F-4D97-AF65-F5344CB8AC3E}">
        <p14:creationId xmlns:p14="http://schemas.microsoft.com/office/powerpoint/2010/main" val="192068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1C51B54-47B3-E208-3E54-466D44B0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76" y="1151158"/>
            <a:ext cx="5423878" cy="455568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525D524-56B4-4E62-B146-39A5D064CF0A}"/>
              </a:ext>
            </a:extLst>
          </p:cNvPr>
          <p:cNvSpPr txBox="1">
            <a:spLocks noChangeArrowheads="1"/>
          </p:cNvSpPr>
          <p:nvPr/>
        </p:nvSpPr>
        <p:spPr>
          <a:xfrm>
            <a:off x="1864242" y="237424"/>
            <a:ext cx="8309344" cy="609600"/>
          </a:xfrm>
          <a:prstGeom prst="rect">
            <a:avLst/>
          </a:prstGeom>
        </p:spPr>
        <p:txBody>
          <a:bodyPr/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9pPr>
          </a:lstStyle>
          <a:p>
            <a:pPr>
              <a:lnSpc>
                <a:spcPct val="95000"/>
              </a:lnSpc>
              <a:defRPr/>
            </a:pPr>
            <a:r>
              <a:rPr lang="hu-HU" altLang="hu-HU" sz="3200" dirty="0">
                <a:solidFill>
                  <a:schemeClr val="bg1"/>
                </a:solidFill>
              </a:rPr>
              <a:t>A hormonszintek értékelése várandósság alatt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41E73E7-F9AA-DB2A-7146-1D6EDCDBA4A2}"/>
              </a:ext>
            </a:extLst>
          </p:cNvPr>
          <p:cNvSpPr txBox="1"/>
          <p:nvPr/>
        </p:nvSpPr>
        <p:spPr>
          <a:xfrm>
            <a:off x="2930156" y="6010977"/>
            <a:ext cx="61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N Burrow, D A Fisher et al: Maternal and Fetal Thyroid Function 1994, </a:t>
            </a:r>
            <a:r>
              <a:rPr lang="en-US" sz="120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NEJM</a:t>
            </a:r>
            <a:r>
              <a:rPr lang="en-US" sz="1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331: 1072-1078, </a:t>
            </a:r>
            <a:r>
              <a:rPr lang="en-US" sz="1200" u="sng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http://doi.org/10.1056/NEJM199410203311608</a:t>
            </a:r>
            <a:r>
              <a:rPr lang="en-US" sz="12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9397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D780560-217D-FAF8-E629-25AA76A0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90" y="1137789"/>
            <a:ext cx="4260810" cy="319752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6DBE8D9-9551-EE83-BAE6-971A649E3C85}"/>
              </a:ext>
            </a:extLst>
          </p:cNvPr>
          <p:cNvSpPr/>
          <p:nvPr/>
        </p:nvSpPr>
        <p:spPr bwMode="auto">
          <a:xfrm>
            <a:off x="3065722" y="2101644"/>
            <a:ext cx="2466753" cy="1509824"/>
          </a:xfrm>
          <a:prstGeom prst="rect">
            <a:avLst/>
          </a:prstGeom>
          <a:solidFill>
            <a:schemeClr val="accent1">
              <a:alpha val="14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C1C87D8-12BC-D826-6694-B889E134699A}"/>
              </a:ext>
            </a:extLst>
          </p:cNvPr>
          <p:cNvSpPr txBox="1"/>
          <p:nvPr/>
        </p:nvSpPr>
        <p:spPr>
          <a:xfrm>
            <a:off x="3086986" y="1301573"/>
            <a:ext cx="925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Singleton</a:t>
            </a:r>
            <a:r>
              <a:rPr lang="hu-HU" sz="1200" b="1"/>
              <a:t>s </a:t>
            </a:r>
            <a:endParaRPr lang="en-US" sz="1200" b="1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73CC89B-A75D-B73C-71A0-06080BC46158}"/>
              </a:ext>
            </a:extLst>
          </p:cNvPr>
          <p:cNvSpPr txBox="1"/>
          <p:nvPr/>
        </p:nvSpPr>
        <p:spPr>
          <a:xfrm>
            <a:off x="3086986" y="1663493"/>
            <a:ext cx="65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Twin</a:t>
            </a:r>
            <a:r>
              <a:rPr lang="hu-HU" sz="1200" b="1"/>
              <a:t>s</a:t>
            </a:r>
            <a:r>
              <a:rPr lang="en-US" sz="1200" b="1"/>
              <a:t> 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01588D68-D64A-FBEB-E4A1-CF4FDEFE2519}"/>
              </a:ext>
            </a:extLst>
          </p:cNvPr>
          <p:cNvCxnSpPr/>
          <p:nvPr/>
        </p:nvCxnSpPr>
        <p:spPr bwMode="auto">
          <a:xfrm>
            <a:off x="3921642" y="1440071"/>
            <a:ext cx="7549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C2F0CE9E-2BFD-ABDB-8A55-F532BF669473}"/>
              </a:ext>
            </a:extLst>
          </p:cNvPr>
          <p:cNvCxnSpPr/>
          <p:nvPr/>
        </p:nvCxnSpPr>
        <p:spPr bwMode="auto">
          <a:xfrm>
            <a:off x="3921641" y="1805536"/>
            <a:ext cx="7549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E80E55E-5184-E2BB-A21D-0937BB29C465}"/>
              </a:ext>
            </a:extLst>
          </p:cNvPr>
          <p:cNvSpPr txBox="1"/>
          <p:nvPr/>
        </p:nvSpPr>
        <p:spPr>
          <a:xfrm>
            <a:off x="2225749" y="2360077"/>
            <a:ext cx="776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accent1">
                    <a:lumMod val="75000"/>
                  </a:schemeClr>
                </a:solidFill>
              </a:rPr>
              <a:t>Non-pregnant reference range</a:t>
            </a:r>
          </a:p>
        </p:txBody>
      </p:sp>
      <p:graphicFrame>
        <p:nvGraphicFramePr>
          <p:cNvPr id="13" name="Objektum 12">
            <a:extLst>
              <a:ext uri="{FF2B5EF4-FFF2-40B4-BE49-F238E27FC236}">
                <a16:creationId xmlns:a16="http://schemas.microsoft.com/office/drawing/2014/main" id="{65E9D2D8-D65F-9FCA-57CE-5E2F7D739E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155038"/>
              </p:ext>
            </p:extLst>
          </p:nvPr>
        </p:nvGraphicFramePr>
        <p:xfrm>
          <a:off x="6372448" y="1119297"/>
          <a:ext cx="4156918" cy="3197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kép" r:id="rId4" imgW="5050465" imgH="3709716" progId="Paint.Picture">
                  <p:embed/>
                </p:oleObj>
              </mc:Choice>
              <mc:Fallback>
                <p:oleObj name="Bitkép" r:id="rId4" imgW="5050465" imgH="3709716" progId="Paint.Picture">
                  <p:embed/>
                  <p:pic>
                    <p:nvPicPr>
                      <p:cNvPr id="13" name="Objektum 12">
                        <a:extLst>
                          <a:ext uri="{FF2B5EF4-FFF2-40B4-BE49-F238E27FC236}">
                            <a16:creationId xmlns:a16="http://schemas.microsoft.com/office/drawing/2014/main" id="{65E9D2D8-D65F-9FCA-57CE-5E2F7D739E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2448" y="1119297"/>
                        <a:ext cx="4156918" cy="3197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zövegdoboz 13">
            <a:extLst>
              <a:ext uri="{FF2B5EF4-FFF2-40B4-BE49-F238E27FC236}">
                <a16:creationId xmlns:a16="http://schemas.microsoft.com/office/drawing/2014/main" id="{8EB76924-61BC-9E77-5A90-24CA05F0DA58}"/>
              </a:ext>
            </a:extLst>
          </p:cNvPr>
          <p:cNvSpPr txBox="1"/>
          <p:nvPr/>
        </p:nvSpPr>
        <p:spPr>
          <a:xfrm>
            <a:off x="2023731" y="4700774"/>
            <a:ext cx="7719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>
                <a:solidFill>
                  <a:schemeClr val="bg1"/>
                </a:solidFill>
              </a:rPr>
              <a:t>Lehetőségek:</a:t>
            </a:r>
          </a:p>
          <a:p>
            <a:r>
              <a:rPr lang="hu-HU" sz="1600">
                <a:solidFill>
                  <a:schemeClr val="bg1"/>
                </a:solidFill>
              </a:rPr>
              <a:t>Assay és terhességi kor specifikus referencia intervallum használata</a:t>
            </a:r>
          </a:p>
          <a:p>
            <a:r>
              <a:rPr lang="hu-HU" sz="1600">
                <a:solidFill>
                  <a:schemeClr val="bg1"/>
                </a:solidFill>
              </a:rPr>
              <a:t>A populációs referencia tartomány felső határa – 0.5 </a:t>
            </a:r>
            <a:r>
              <a:rPr lang="hu-HU" sz="1600" noProof="1">
                <a:solidFill>
                  <a:schemeClr val="bg1"/>
                </a:solidFill>
              </a:rPr>
              <a:t>mU/l</a:t>
            </a:r>
          </a:p>
          <a:p>
            <a:r>
              <a:rPr lang="hu-HU" sz="1600">
                <a:solidFill>
                  <a:schemeClr val="bg1"/>
                </a:solidFill>
              </a:rPr>
              <a:t>Fix felső határ: 4.0 </a:t>
            </a:r>
            <a:r>
              <a:rPr lang="hu-HU" sz="1600" noProof="1">
                <a:solidFill>
                  <a:schemeClr val="bg1"/>
                </a:solidFill>
              </a:rPr>
              <a:t>mU/l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24BE460-5487-D61F-7B19-1D867E2F45D3}"/>
              </a:ext>
            </a:extLst>
          </p:cNvPr>
          <p:cNvSpPr txBox="1"/>
          <p:nvPr/>
        </p:nvSpPr>
        <p:spPr>
          <a:xfrm>
            <a:off x="2023731" y="5989567"/>
            <a:ext cx="7602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K Alexander, E N Pearce et al.: 2017 Guidelines of the American Thyroid Association for the Diagnosis and Management of Thyroid Disease During Pregnancy and the Postpartum 2017, </a:t>
            </a:r>
            <a:r>
              <a:rPr lang="en-US" sz="11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THYROID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27(3):315-389, </a:t>
            </a:r>
            <a:r>
              <a:rPr lang="en-US" sz="1100" u="sng">
                <a:solidFill>
                  <a:srgbClr val="CCCC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</a:t>
            </a:r>
            <a:r>
              <a:rPr lang="en-US" sz="1100" u="sng" ker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10.1089/thy.2016.0457</a:t>
            </a:r>
            <a:endParaRPr lang="hu-HU" sz="1100">
              <a:solidFill>
                <a:schemeClr val="bg1"/>
              </a:solidFill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B0549DE-3744-8D4E-3EB9-8F8E6A1934B0}"/>
              </a:ext>
            </a:extLst>
          </p:cNvPr>
          <p:cNvSpPr txBox="1"/>
          <p:nvPr/>
        </p:nvSpPr>
        <p:spPr>
          <a:xfrm>
            <a:off x="2565991" y="116780"/>
            <a:ext cx="706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>
                <a:solidFill>
                  <a:schemeClr val="bg1"/>
                </a:solidFill>
              </a:rPr>
              <a:t>Terhességi pajzsmirigyhormon szintek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0A0BD61-AB91-CB81-F9EF-BE4E616BA601}"/>
              </a:ext>
            </a:extLst>
          </p:cNvPr>
          <p:cNvSpPr txBox="1"/>
          <p:nvPr/>
        </p:nvSpPr>
        <p:spPr>
          <a:xfrm>
            <a:off x="2225750" y="571034"/>
            <a:ext cx="7719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 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 </a:t>
            </a:r>
            <a:r>
              <a:rPr lang="en-US" sz="1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Dashe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B M Casey et al: Thyroid Stimulating Hormone in Singleton and Twin Pregnancy: Importance of Gestational Age-Specific Reference Range 2005, </a:t>
            </a:r>
            <a:r>
              <a:rPr lang="en-US" sz="11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Obstetrics &amp; Gynecology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106(4):753-757, </a:t>
            </a:r>
            <a:r>
              <a:rPr lang="en-US" sz="1100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http://doi.org/10.1097/01.AOG.0000175836.41390.73</a:t>
            </a:r>
            <a:endParaRPr lang="hu-HU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2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CA9929C-B7EF-F438-9E5F-C7199CDD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044" y="754432"/>
            <a:ext cx="8537909" cy="19571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4665C90-1D67-38B8-DDF4-A231CB7A5C64}"/>
              </a:ext>
            </a:extLst>
          </p:cNvPr>
          <p:cNvSpPr txBox="1">
            <a:spLocks noChangeArrowheads="1"/>
          </p:cNvSpPr>
          <p:nvPr/>
        </p:nvSpPr>
        <p:spPr>
          <a:xfrm>
            <a:off x="2247897" y="0"/>
            <a:ext cx="7696200" cy="827088"/>
          </a:xfrm>
          <a:prstGeom prst="rect">
            <a:avLst/>
          </a:prstGeom>
        </p:spPr>
        <p:txBody>
          <a:bodyPr/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9pPr>
          </a:lstStyle>
          <a:p>
            <a:pPr eaLnBrk="1" hangingPunct="1"/>
            <a:r>
              <a:rPr lang="hu-HU" altLang="hu-HU" sz="3600" noProof="1">
                <a:solidFill>
                  <a:schemeClr val="bg1"/>
                </a:solidFill>
              </a:rPr>
              <a:t>Cirkadián ritmus 1</a:t>
            </a:r>
          </a:p>
          <a:p>
            <a:pPr eaLnBrk="1" hangingPunct="1"/>
            <a:endParaRPr lang="hu-HU" altLang="hu-HU" sz="3600" noProof="1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0A889EC-F7A8-2DB8-076D-8E9062C2A6FC}"/>
              </a:ext>
            </a:extLst>
          </p:cNvPr>
          <p:cNvSpPr txBox="1"/>
          <p:nvPr/>
        </p:nvSpPr>
        <p:spPr>
          <a:xfrm>
            <a:off x="2381692" y="2785731"/>
            <a:ext cx="7696200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hu-HU" altLang="hu-HU" sz="2000" b="1">
                <a:solidFill>
                  <a:schemeClr val="bg1"/>
                </a:solidFill>
              </a:rPr>
              <a:t>TSH </a:t>
            </a:r>
            <a:r>
              <a:rPr lang="hu-HU" altLang="hu-HU" sz="2000" b="1" noProof="1">
                <a:solidFill>
                  <a:schemeClr val="bg1"/>
                </a:solidFill>
              </a:rPr>
              <a:t>cirkadián ritmusa</a:t>
            </a:r>
            <a:r>
              <a:rPr lang="hu-HU" altLang="hu-HU" sz="2000" noProof="1">
                <a:solidFill>
                  <a:schemeClr val="bg1"/>
                </a:solidFill>
              </a:rPr>
              <a:t> – napi kb. 50% ingadozás:</a:t>
            </a:r>
          </a:p>
          <a:p>
            <a:pPr marL="1200150" lvl="2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noProof="1">
                <a:solidFill>
                  <a:schemeClr val="bg1"/>
                </a:solidFill>
              </a:rPr>
              <a:t>mélypont: 16-17h között</a:t>
            </a:r>
          </a:p>
          <a:p>
            <a:pPr marL="1200150" lvl="2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noProof="1">
                <a:solidFill>
                  <a:schemeClr val="bg1"/>
                </a:solidFill>
              </a:rPr>
              <a:t>csúcs: 2</a:t>
            </a:r>
            <a:r>
              <a:rPr lang="hu-HU" altLang="hu-HU" sz="1600" baseline="30000" noProof="1">
                <a:solidFill>
                  <a:schemeClr val="bg1"/>
                </a:solidFill>
              </a:rPr>
              <a:t>30</a:t>
            </a:r>
            <a:r>
              <a:rPr lang="hu-HU" altLang="hu-HU" sz="1600" noProof="1">
                <a:solidFill>
                  <a:schemeClr val="bg1"/>
                </a:solidFill>
              </a:rPr>
              <a:t> – 4h között (</a:t>
            </a:r>
            <a:r>
              <a:rPr lang="hu-HU" altLang="hu-HU" sz="1600" b="1" noProof="1">
                <a:solidFill>
                  <a:schemeClr val="bg1"/>
                </a:solidFill>
              </a:rPr>
              <a:t>20 és 8</a:t>
            </a:r>
            <a:r>
              <a:rPr lang="hu-HU" altLang="hu-HU" sz="1600" b="1" baseline="30000" noProof="1">
                <a:solidFill>
                  <a:schemeClr val="bg1"/>
                </a:solidFill>
              </a:rPr>
              <a:t>20</a:t>
            </a:r>
            <a:r>
              <a:rPr lang="hu-HU" altLang="hu-HU" sz="1600" b="1" noProof="1">
                <a:solidFill>
                  <a:schemeClr val="bg1"/>
                </a:solidFill>
              </a:rPr>
              <a:t> között a napi medián felett</a:t>
            </a:r>
            <a:r>
              <a:rPr lang="hu-HU" altLang="hu-HU" sz="1600" noProof="1">
                <a:solidFill>
                  <a:schemeClr val="bg1"/>
                </a:solidFill>
              </a:rPr>
              <a:t>)</a:t>
            </a:r>
          </a:p>
          <a:p>
            <a:pPr marL="1200150" lvl="2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b="1" noProof="1">
                <a:solidFill>
                  <a:schemeClr val="bg1"/>
                </a:solidFill>
              </a:rPr>
              <a:t>csak 10% ingadozás</a:t>
            </a:r>
            <a:r>
              <a:rPr lang="hu-HU" altLang="hu-HU" sz="1600" noProof="1">
                <a:solidFill>
                  <a:schemeClr val="bg1"/>
                </a:solidFill>
              </a:rPr>
              <a:t>: </a:t>
            </a:r>
            <a:r>
              <a:rPr lang="hu-HU" altLang="hu-HU" sz="1600" b="1" noProof="1">
                <a:solidFill>
                  <a:schemeClr val="bg1"/>
                </a:solidFill>
              </a:rPr>
              <a:t>9h – 16h között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E96E2CF-8F66-609F-63BA-5472937C5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561" y="3808225"/>
            <a:ext cx="8346872" cy="19571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1D39FB8-FE77-00FB-A132-21C4A5E1163C}"/>
              </a:ext>
            </a:extLst>
          </p:cNvPr>
          <p:cNvSpPr txBox="1"/>
          <p:nvPr/>
        </p:nvSpPr>
        <p:spPr>
          <a:xfrm>
            <a:off x="2381692" y="5858336"/>
            <a:ext cx="76962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hu-HU" altLang="hu-HU" sz="2000" b="1" noProof="1">
                <a:solidFill>
                  <a:schemeClr val="bg1"/>
                </a:solidFill>
              </a:rPr>
              <a:t>FT3 cirkadián ritmusa</a:t>
            </a:r>
            <a:r>
              <a:rPr lang="hu-HU" altLang="hu-HU" sz="2000" noProof="1">
                <a:solidFill>
                  <a:schemeClr val="bg1"/>
                </a:solidFill>
              </a:rPr>
              <a:t> – 0,5 – 2,5 órával később követi a TSH –ritmust.</a:t>
            </a:r>
          </a:p>
          <a:p>
            <a:pPr lvl="2" eaLnBrk="1" hangingPunct="1">
              <a:lnSpc>
                <a:spcPct val="80000"/>
              </a:lnSpc>
            </a:pPr>
            <a:r>
              <a:rPr lang="hu-HU" altLang="hu-HU" sz="1600" noProof="1">
                <a:solidFill>
                  <a:schemeClr val="bg1"/>
                </a:solidFill>
              </a:rPr>
              <a:t>22 – 10h között napi medián felett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BD376FB-5348-21A3-1A34-5D9A1D905CCA}"/>
              </a:ext>
            </a:extLst>
          </p:cNvPr>
          <p:cNvSpPr txBox="1"/>
          <p:nvPr/>
        </p:nvSpPr>
        <p:spPr>
          <a:xfrm>
            <a:off x="2489787" y="6388147"/>
            <a:ext cx="7212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Russel, R F Harrison et al: Free Triiodothyronine Has a Distinct Circadian Rhythm That Is Delayed but Parallels Thyrotropin Levels 2008, </a:t>
            </a:r>
            <a:r>
              <a:rPr lang="en-US" sz="100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JCEM</a:t>
            </a:r>
            <a:r>
              <a:rPr lang="en-US" sz="1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93(6):2300-2306, </a:t>
            </a:r>
            <a:r>
              <a:rPr lang="hu-HU" sz="1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https://doi.org/10.1210/jc.2007-2674</a:t>
            </a:r>
            <a:endParaRPr lang="hu-HU" sz="1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u-HU" sz="1000"/>
          </a:p>
        </p:txBody>
      </p:sp>
    </p:spTree>
    <p:extLst>
      <p:ext uri="{BB962C8B-B14F-4D97-AF65-F5344CB8AC3E}">
        <p14:creationId xmlns:p14="http://schemas.microsoft.com/office/powerpoint/2010/main" val="210230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0BFCE02-54E8-1010-78DB-69982C7C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82" y="1109868"/>
            <a:ext cx="8615835" cy="374921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C8510C2-6836-3DD6-E5BE-DACED85517BF}"/>
              </a:ext>
            </a:extLst>
          </p:cNvPr>
          <p:cNvSpPr txBox="1">
            <a:spLocks noChangeArrowheads="1"/>
          </p:cNvSpPr>
          <p:nvPr/>
        </p:nvSpPr>
        <p:spPr>
          <a:xfrm>
            <a:off x="2247899" y="97945"/>
            <a:ext cx="7696200" cy="827088"/>
          </a:xfrm>
          <a:prstGeom prst="rect">
            <a:avLst/>
          </a:prstGeom>
        </p:spPr>
        <p:txBody>
          <a:bodyPr/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9pPr>
          </a:lstStyle>
          <a:p>
            <a:pPr eaLnBrk="1" hangingPunct="1"/>
            <a:r>
              <a:rPr lang="hu-HU" altLang="hu-HU" sz="3600" noProof="1">
                <a:solidFill>
                  <a:schemeClr val="bg1"/>
                </a:solidFill>
              </a:rPr>
              <a:t>Cirkadián ritmus 2</a:t>
            </a:r>
          </a:p>
          <a:p>
            <a:pPr eaLnBrk="1" hangingPunct="1"/>
            <a:endParaRPr lang="hu-HU" altLang="hu-HU" sz="3600" noProof="1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5170E21-26D6-FD6D-3571-C01033BB393C}"/>
              </a:ext>
            </a:extLst>
          </p:cNvPr>
          <p:cNvSpPr txBox="1"/>
          <p:nvPr/>
        </p:nvSpPr>
        <p:spPr>
          <a:xfrm>
            <a:off x="2247899" y="5043913"/>
            <a:ext cx="76962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hu-HU" altLang="hu-HU" sz="2000" b="1">
                <a:solidFill>
                  <a:schemeClr val="bg1"/>
                </a:solidFill>
              </a:rPr>
              <a:t>TSH </a:t>
            </a:r>
            <a:r>
              <a:rPr lang="hu-HU" altLang="hu-HU" sz="2000" b="1" noProof="1">
                <a:solidFill>
                  <a:schemeClr val="bg1"/>
                </a:solidFill>
              </a:rPr>
              <a:t>cirkadián ritmusa</a:t>
            </a:r>
            <a:r>
              <a:rPr lang="hu-HU" altLang="hu-HU" sz="2000" noProof="1">
                <a:solidFill>
                  <a:schemeClr val="bg1"/>
                </a:solidFill>
              </a:rPr>
              <a:t> – alvásmegvonás hatása</a:t>
            </a:r>
          </a:p>
          <a:p>
            <a:pPr marL="1200150" lvl="2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1600" noProof="1">
                <a:solidFill>
                  <a:schemeClr val="bg1"/>
                </a:solidFill>
              </a:rPr>
              <a:t>A hajnali csúcs kétszerese annak, ami normál alvásnál észlelhető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BB5427F-F7ED-5555-2012-CF69B67A74FE}"/>
              </a:ext>
            </a:extLst>
          </p:cNvPr>
          <p:cNvSpPr txBox="1"/>
          <p:nvPr/>
        </p:nvSpPr>
        <p:spPr>
          <a:xfrm>
            <a:off x="2247899" y="5741582"/>
            <a:ext cx="7176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 Ikegami, S </a:t>
            </a:r>
            <a:r>
              <a:rPr lang="en-US" sz="1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Refetoff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et al: Interconnection between circadian clocks and thyroid function 2019, </a:t>
            </a:r>
            <a:r>
              <a:rPr lang="en-US" sz="11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Nature Reviews Endocrinology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15(10):590-600, </a:t>
            </a:r>
            <a:r>
              <a:rPr lang="en-US" sz="1100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http://doi.org/10.1038/s41574-019-0237-z</a:t>
            </a:r>
            <a:endParaRPr lang="hu-HU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064429"/>
              </p:ext>
            </p:extLst>
          </p:nvPr>
        </p:nvGraphicFramePr>
        <p:xfrm>
          <a:off x="2534194" y="366773"/>
          <a:ext cx="7802880" cy="6124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952646" imgH="3428822" progId="PowerPoint.Slide.8">
                  <p:embed/>
                </p:oleObj>
              </mc:Choice>
              <mc:Fallback>
                <p:oleObj name="Slide" r:id="rId3" imgW="4952646" imgH="3428822" progId="PowerPoint.Slide.8">
                  <p:embed/>
                  <p:pic>
                    <p:nvPicPr>
                      <p:cNvPr id="2253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94" y="366773"/>
                        <a:ext cx="7802880" cy="61244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B691D666-BE09-9489-3836-44872665A9FA}"/>
              </a:ext>
            </a:extLst>
          </p:cNvPr>
          <p:cNvSpPr/>
          <p:nvPr/>
        </p:nvSpPr>
        <p:spPr bwMode="auto">
          <a:xfrm>
            <a:off x="3012558" y="1095154"/>
            <a:ext cx="2137144" cy="5762847"/>
          </a:xfrm>
          <a:prstGeom prst="roundRect">
            <a:avLst/>
          </a:prstGeom>
          <a:noFill/>
          <a:ln w="19050" cap="flat" cmpd="sng" algn="ctr">
            <a:solidFill>
              <a:schemeClr val="accent4">
                <a:lumMod val="50000"/>
                <a:lumOff val="50000"/>
              </a:schemeClr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6E55BD8E-2BF8-848C-95EA-5B3293557139}"/>
              </a:ext>
            </a:extLst>
          </p:cNvPr>
          <p:cNvSpPr/>
          <p:nvPr/>
        </p:nvSpPr>
        <p:spPr bwMode="auto">
          <a:xfrm>
            <a:off x="8669079" y="1151870"/>
            <a:ext cx="1743740" cy="387733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A63F309-B8E3-7125-9D89-304B0966CC79}"/>
              </a:ext>
            </a:extLst>
          </p:cNvPr>
          <p:cNvSpPr txBox="1"/>
          <p:nvPr/>
        </p:nvSpPr>
        <p:spPr>
          <a:xfrm>
            <a:off x="7286847" y="5432132"/>
            <a:ext cx="312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/>
              <a:t>+ Anti-TPO / Anti-</a:t>
            </a:r>
            <a:r>
              <a:rPr lang="hu-HU" sz="1800" dirty="0" err="1"/>
              <a:t>Tg</a:t>
            </a:r>
            <a:r>
              <a:rPr lang="hu-HU" sz="1800" dirty="0"/>
              <a:t> / </a:t>
            </a:r>
            <a:r>
              <a:rPr lang="hu-HU" sz="1800" dirty="0" err="1"/>
              <a:t>TRAb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4081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89329" y="2805194"/>
            <a:ext cx="578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400" dirty="0"/>
          </a:p>
        </p:txBody>
      </p:sp>
      <p:pic>
        <p:nvPicPr>
          <p:cNvPr id="48130" name="Picture 2" descr="external link disclaimer">
            <a:hlinkClick r:id="rId3" tooltip="External Websit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338" y="-76200"/>
            <a:ext cx="114300" cy="19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864963" y="5524576"/>
            <a:ext cx="70052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</a:rPr>
              <a:t>&gt;500 </a:t>
            </a:r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g/d </a:t>
            </a:r>
            <a:r>
              <a:rPr lang="hu-HU" sz="1800" dirty="0">
                <a:solidFill>
                  <a:schemeClr val="bg1"/>
                </a:solidFill>
              </a:rPr>
              <a:t>I</a:t>
            </a:r>
            <a:r>
              <a:rPr lang="hu-HU" sz="1800" baseline="30000" dirty="0">
                <a:solidFill>
                  <a:schemeClr val="bg1"/>
                </a:solidFill>
              </a:rPr>
              <a:t>-</a:t>
            </a:r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 bevitel esetén TSH </a:t>
            </a:r>
          </a:p>
          <a:p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(</a:t>
            </a:r>
            <a:r>
              <a:rPr lang="hu-HU" sz="1400" i="1" dirty="0">
                <a:solidFill>
                  <a:schemeClr val="bg1"/>
                </a:solidFill>
                <a:sym typeface="Symbol" panose="05050102010706020507" pitchFamily="18" charset="2"/>
              </a:rPr>
              <a:t>L. </a:t>
            </a:r>
            <a:r>
              <a:rPr lang="hu-HU" sz="1400" i="1" noProof="1">
                <a:solidFill>
                  <a:schemeClr val="bg1"/>
                </a:solidFill>
                <a:sym typeface="Symbol" panose="05050102010706020507" pitchFamily="18" charset="2"/>
              </a:rPr>
              <a:t>Zao, D. Teng et al., Thyroid 2020</a:t>
            </a:r>
            <a:r>
              <a:rPr lang="hu-HU" sz="1400" i="1" dirty="0">
                <a:solidFill>
                  <a:schemeClr val="bg1"/>
                </a:solidFill>
                <a:sym typeface="Symbol" panose="05050102010706020507" pitchFamily="18" charset="2"/>
              </a:rPr>
              <a:t>, </a:t>
            </a:r>
            <a:r>
              <a:rPr lang="hu-HU" sz="14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https://doi.org/10.1089/thy.2019.0842</a:t>
            </a:r>
            <a:r>
              <a:rPr lang="hu-HU" sz="16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2" name="Tartalom helye 2"/>
          <p:cNvSpPr txBox="1">
            <a:spLocks/>
          </p:cNvSpPr>
          <p:nvPr/>
        </p:nvSpPr>
        <p:spPr bwMode="auto">
          <a:xfrm>
            <a:off x="1818467" y="127382"/>
            <a:ext cx="8710048" cy="11778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Napi jódigény </a:t>
            </a:r>
          </a:p>
          <a:p>
            <a:pPr marL="0" indent="0">
              <a:buNone/>
            </a:pPr>
            <a:r>
              <a:rPr lang="hu-HU" sz="1400" i="1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Dietary Reference Intakes for Vitamin A, Vitamin K, Arsenic, Boron, Chromium, Copper, Iodine, Iron, Manganese, Molybdenum, Nickel, Silicon, Vanadium, and Zinc</a:t>
            </a:r>
            <a:r>
              <a:rPr lang="hu-HU" sz="1400" i="1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u-HU" sz="1400" b="0" i="1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sz="1400" i="1" noProof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Iodine p:258-289), Washington, DC: National Academy Press, 2001</a:t>
            </a:r>
            <a:endParaRPr lang="hu-HU" sz="1400" noProof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noProof="1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DB89AC7-5F3E-0F0F-8727-B601391F7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1089" y="1455028"/>
            <a:ext cx="36195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25425"/>
            <a:ext cx="9142413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altLang="hu-HU" sz="3900" dirty="0">
                <a:solidFill>
                  <a:schemeClr val="bg1"/>
                </a:solidFill>
              </a:rPr>
              <a:t>A jódhiány hatása a hormonszintekre</a:t>
            </a:r>
          </a:p>
        </p:txBody>
      </p:sp>
      <p:graphicFrame>
        <p:nvGraphicFramePr>
          <p:cNvPr id="1843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950909"/>
              </p:ext>
            </p:extLst>
          </p:nvPr>
        </p:nvGraphicFramePr>
        <p:xfrm>
          <a:off x="1925639" y="1244600"/>
          <a:ext cx="3492499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5095875" imgH="3381375" progId="CorelDRAW.Graphic.9">
                  <p:embed/>
                </p:oleObj>
              </mc:Choice>
              <mc:Fallback>
                <p:oleObj name="CorelDRAW" r:id="rId3" imgW="5095875" imgH="3381375" progId="CorelDRAW.Graphic.9">
                  <p:embed/>
                  <p:pic>
                    <p:nvPicPr>
                      <p:cNvPr id="18435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639" y="1244600"/>
                        <a:ext cx="3492499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6601949"/>
              </p:ext>
            </p:extLst>
          </p:nvPr>
        </p:nvGraphicFramePr>
        <p:xfrm>
          <a:off x="6011863" y="1733550"/>
          <a:ext cx="3802062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5114925" imgH="2238375" progId="CorelDRAW.Graphic.9">
                  <p:embed/>
                </p:oleObj>
              </mc:Choice>
              <mc:Fallback>
                <p:oleObj name="CorelDRAW" r:id="rId5" imgW="5114925" imgH="2238375" progId="CorelDRAW.Graphic.9">
                  <p:embed/>
                  <p:pic>
                    <p:nvPicPr>
                      <p:cNvPr id="18436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1733550"/>
                        <a:ext cx="3802062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276061"/>
              </p:ext>
            </p:extLst>
          </p:nvPr>
        </p:nvGraphicFramePr>
        <p:xfrm>
          <a:off x="4005263" y="4376739"/>
          <a:ext cx="4540250" cy="195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5114925" imgH="2200275" progId="CorelDRAW.Graphic.9">
                  <p:embed/>
                </p:oleObj>
              </mc:Choice>
              <mc:Fallback>
                <p:oleObj name="CorelDRAW" r:id="rId7" imgW="5114925" imgH="2200275" progId="CorelDRAW.Graphic.9">
                  <p:embed/>
                  <p:pic>
                    <p:nvPicPr>
                      <p:cNvPr id="18437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263" y="4376739"/>
                        <a:ext cx="4540250" cy="195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924050" y="3648076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019426" y="364807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179889" y="364807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20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5327651" y="364807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30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6011863" y="3648076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7340601" y="364807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8756651" y="364807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20</a:t>
            </a: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10171114" y="364807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30</a:t>
            </a: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4025900" y="6299201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5387976" y="6299201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</a:t>
            </a: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6804026" y="6299201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20</a:t>
            </a: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8218489" y="6299201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30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1717675" y="3519489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1616076" y="2951164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20</a:t>
            </a: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1616076" y="239712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40</a:t>
            </a: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1616076" y="183197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60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1616076" y="1279526"/>
            <a:ext cx="36869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80</a:t>
            </a: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5751513" y="3511551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5751513" y="2817814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5751513" y="2144714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3778250" y="6162676"/>
            <a:ext cx="27732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3475039" y="5481639"/>
            <a:ext cx="55143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1000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3475039" y="4799014"/>
            <a:ext cx="55143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2000</a:t>
            </a:r>
          </a:p>
        </p:txBody>
      </p:sp>
      <p:sp>
        <p:nvSpPr>
          <p:cNvPr id="32797" name="Rectangle 29"/>
          <p:cNvSpPr>
            <a:spLocks noChangeArrowheads="1"/>
          </p:cNvSpPr>
          <p:nvPr/>
        </p:nvSpPr>
        <p:spPr bwMode="auto">
          <a:xfrm>
            <a:off x="1828800" y="950914"/>
            <a:ext cx="954236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ng/100 ml</a:t>
            </a: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5854701" y="942976"/>
            <a:ext cx="962251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g/100 ml</a:t>
            </a:r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3917951" y="4076701"/>
            <a:ext cx="64004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ng/ml</a:t>
            </a: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3925889" y="1936751"/>
            <a:ext cx="738985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LID + KI</a:t>
            </a:r>
          </a:p>
        </p:txBody>
      </p:sp>
      <p:sp>
        <p:nvSpPr>
          <p:cNvPr id="32801" name="Rectangle 33"/>
          <p:cNvSpPr>
            <a:spLocks noChangeArrowheads="1"/>
          </p:cNvSpPr>
          <p:nvPr/>
        </p:nvSpPr>
        <p:spPr bwMode="auto">
          <a:xfrm>
            <a:off x="4140201" y="2403476"/>
            <a:ext cx="42319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LID</a:t>
            </a:r>
          </a:p>
        </p:txBody>
      </p:sp>
      <p:sp>
        <p:nvSpPr>
          <p:cNvPr id="32802" name="Rectangle 34"/>
          <p:cNvSpPr>
            <a:spLocks noChangeArrowheads="1"/>
          </p:cNvSpPr>
          <p:nvPr/>
        </p:nvSpPr>
        <p:spPr bwMode="auto">
          <a:xfrm>
            <a:off x="8528051" y="1873251"/>
            <a:ext cx="738985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LID + KI</a:t>
            </a: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742364" y="2952751"/>
            <a:ext cx="42319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LID</a:t>
            </a:r>
          </a:p>
        </p:txBody>
      </p:sp>
      <p:sp>
        <p:nvSpPr>
          <p:cNvPr id="32804" name="Rectangle 36"/>
          <p:cNvSpPr>
            <a:spLocks noChangeArrowheads="1"/>
          </p:cNvSpPr>
          <p:nvPr/>
        </p:nvSpPr>
        <p:spPr bwMode="auto">
          <a:xfrm>
            <a:off x="6527801" y="5848351"/>
            <a:ext cx="738985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LID + KI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6742114" y="4860926"/>
            <a:ext cx="42319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LID</a:t>
            </a:r>
          </a:p>
        </p:txBody>
      </p:sp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9413875" y="938214"/>
            <a:ext cx="92333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SERUM T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</a:p>
        </p:txBody>
      </p:sp>
      <p:sp>
        <p:nvSpPr>
          <p:cNvPr id="32807" name="Rectangle 39"/>
          <p:cNvSpPr>
            <a:spLocks noChangeArrowheads="1"/>
          </p:cNvSpPr>
          <p:nvPr/>
        </p:nvSpPr>
        <p:spPr bwMode="auto">
          <a:xfrm>
            <a:off x="4546600" y="952501"/>
            <a:ext cx="92333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SERUM T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</a:p>
        </p:txBody>
      </p:sp>
      <p:sp>
        <p:nvSpPr>
          <p:cNvPr id="32808" name="Rectangle 40"/>
          <p:cNvSpPr>
            <a:spLocks noChangeArrowheads="1"/>
          </p:cNvSpPr>
          <p:nvPr/>
        </p:nvSpPr>
        <p:spPr bwMode="auto">
          <a:xfrm>
            <a:off x="7339013" y="4068764"/>
            <a:ext cx="106029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SERUM TSH</a:t>
            </a:r>
          </a:p>
        </p:txBody>
      </p:sp>
      <p:sp>
        <p:nvSpPr>
          <p:cNvPr id="32809" name="Rectangle 41"/>
          <p:cNvSpPr>
            <a:spLocks noChangeArrowheads="1"/>
          </p:cNvSpPr>
          <p:nvPr/>
        </p:nvSpPr>
        <p:spPr bwMode="auto">
          <a:xfrm>
            <a:off x="4995864" y="3340101"/>
            <a:ext cx="64921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napok</a:t>
            </a:r>
          </a:p>
        </p:txBody>
      </p:sp>
      <p:sp>
        <p:nvSpPr>
          <p:cNvPr id="32810" name="Rectangle 42"/>
          <p:cNvSpPr>
            <a:spLocks noChangeArrowheads="1"/>
          </p:cNvSpPr>
          <p:nvPr/>
        </p:nvSpPr>
        <p:spPr bwMode="auto">
          <a:xfrm>
            <a:off x="9869489" y="3340101"/>
            <a:ext cx="64921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napok</a:t>
            </a:r>
          </a:p>
        </p:txBody>
      </p:sp>
      <p:sp>
        <p:nvSpPr>
          <p:cNvPr id="32811" name="Rectangle 43"/>
          <p:cNvSpPr>
            <a:spLocks noChangeArrowheads="1"/>
          </p:cNvSpPr>
          <p:nvPr/>
        </p:nvSpPr>
        <p:spPr bwMode="auto">
          <a:xfrm>
            <a:off x="7915276" y="6008689"/>
            <a:ext cx="64921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napok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684FFDE-3A63-7487-1874-D8ACAAABE245}"/>
              </a:ext>
            </a:extLst>
          </p:cNvPr>
          <p:cNvSpPr txBox="1"/>
          <p:nvPr/>
        </p:nvSpPr>
        <p:spPr>
          <a:xfrm>
            <a:off x="1561565" y="6496720"/>
            <a:ext cx="90672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n-US" sz="1050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Riesco</a:t>
            </a:r>
            <a:r>
              <a:rPr lang="en-US" sz="105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050" kern="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Taurog</a:t>
            </a:r>
            <a:r>
              <a:rPr lang="en-US" sz="105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al: Acute and Chronic Responses to Iodine Deficiency in Rats 1977, </a:t>
            </a:r>
            <a:r>
              <a:rPr lang="en-US" sz="105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Endocrinology</a:t>
            </a:r>
            <a:r>
              <a:rPr lang="en-US" sz="105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100(2):303-313, </a:t>
            </a:r>
            <a:r>
              <a:rPr lang="hu-HU" sz="105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https://doi.org/10.1210/endo-100-2-303</a:t>
            </a:r>
            <a:endParaRPr lang="hu-HU"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988513DC-F96A-FA6F-03E7-F2E42E86E404}"/>
              </a:ext>
            </a:extLst>
          </p:cNvPr>
          <p:cNvSpPr txBox="1"/>
          <p:nvPr/>
        </p:nvSpPr>
        <p:spPr>
          <a:xfrm>
            <a:off x="2757376" y="946840"/>
            <a:ext cx="1052624" cy="3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csökkent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C9B3B7F-B3AB-9004-94C8-2BD8F1301E54}"/>
              </a:ext>
            </a:extLst>
          </p:cNvPr>
          <p:cNvSpPr txBox="1"/>
          <p:nvPr/>
        </p:nvSpPr>
        <p:spPr>
          <a:xfrm>
            <a:off x="7641265" y="959160"/>
            <a:ext cx="114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emelkedett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07B39C7-1BD6-ACA4-C32D-B6EB78310215}"/>
              </a:ext>
            </a:extLst>
          </p:cNvPr>
          <p:cNvSpPr txBox="1"/>
          <p:nvPr/>
        </p:nvSpPr>
        <p:spPr>
          <a:xfrm>
            <a:off x="5039832" y="1560395"/>
            <a:ext cx="1520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referencia intervallumon belül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BEB6B89-B221-A26C-8E73-C1E578D8C1BC}"/>
              </a:ext>
            </a:extLst>
          </p:cNvPr>
          <p:cNvSpPr txBox="1"/>
          <p:nvPr/>
        </p:nvSpPr>
        <p:spPr>
          <a:xfrm>
            <a:off x="5273748" y="891444"/>
            <a:ext cx="105262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TSH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F36F018-0233-EAC0-B83C-DE181A53BEBB}"/>
              </a:ext>
            </a:extLst>
          </p:cNvPr>
          <p:cNvSpPr txBox="1"/>
          <p:nvPr/>
        </p:nvSpPr>
        <p:spPr>
          <a:xfrm>
            <a:off x="2810541" y="1647723"/>
            <a:ext cx="105262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FT4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7369B50-D791-21E8-60BC-0CBB9DC10B65}"/>
              </a:ext>
            </a:extLst>
          </p:cNvPr>
          <p:cNvSpPr txBox="1"/>
          <p:nvPr/>
        </p:nvSpPr>
        <p:spPr>
          <a:xfrm>
            <a:off x="7689111" y="1647723"/>
            <a:ext cx="105262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FT4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9D4E424-55EC-4698-E765-299A9D8A4CAF}"/>
              </a:ext>
            </a:extLst>
          </p:cNvPr>
          <p:cNvSpPr txBox="1"/>
          <p:nvPr/>
        </p:nvSpPr>
        <p:spPr>
          <a:xfrm>
            <a:off x="2757376" y="2410286"/>
            <a:ext cx="1052624" cy="3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csökkent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82207C5-4130-B57E-A843-8018C0014171}"/>
              </a:ext>
            </a:extLst>
          </p:cNvPr>
          <p:cNvSpPr txBox="1"/>
          <p:nvPr/>
        </p:nvSpPr>
        <p:spPr>
          <a:xfrm>
            <a:off x="7641265" y="2391391"/>
            <a:ext cx="114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emelkedett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9F53B35-2EA7-9A0D-6911-23C9D7A80814}"/>
              </a:ext>
            </a:extLst>
          </p:cNvPr>
          <p:cNvSpPr txBox="1"/>
          <p:nvPr/>
        </p:nvSpPr>
        <p:spPr>
          <a:xfrm>
            <a:off x="2514598" y="3044824"/>
            <a:ext cx="155235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TRH teszt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2359E3A-24BD-C1BD-5F95-B6A60CCB8E91}"/>
              </a:ext>
            </a:extLst>
          </p:cNvPr>
          <p:cNvSpPr txBox="1"/>
          <p:nvPr/>
        </p:nvSpPr>
        <p:spPr>
          <a:xfrm>
            <a:off x="1814623" y="3874455"/>
            <a:ext cx="155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elhúzódó, de </a:t>
            </a:r>
            <a:r>
              <a:rPr lang="hu-HU" sz="1600" b="1" noProof="1">
                <a:solidFill>
                  <a:schemeClr val="bg1"/>
                </a:solidFill>
              </a:rPr>
              <a:t>norm.</a:t>
            </a:r>
            <a:r>
              <a:rPr lang="hu-HU" sz="1600" b="1">
                <a:solidFill>
                  <a:schemeClr val="bg1"/>
                </a:solidFill>
              </a:rPr>
              <a:t> válasz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B059B09B-E46C-278D-AC31-7EDF6E24A563}"/>
              </a:ext>
            </a:extLst>
          </p:cNvPr>
          <p:cNvSpPr txBox="1"/>
          <p:nvPr/>
        </p:nvSpPr>
        <p:spPr>
          <a:xfrm>
            <a:off x="3246474" y="3961986"/>
            <a:ext cx="1552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noProof="1">
                <a:solidFill>
                  <a:schemeClr val="bg1"/>
                </a:solidFill>
              </a:rPr>
              <a:t>nincs</a:t>
            </a:r>
            <a:r>
              <a:rPr lang="hu-HU" sz="1600" b="1">
                <a:solidFill>
                  <a:schemeClr val="bg1"/>
                </a:solidFill>
              </a:rPr>
              <a:t> válasz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AF1533A-B735-E47B-EFBD-98FEE921A70A}"/>
              </a:ext>
            </a:extLst>
          </p:cNvPr>
          <p:cNvSpPr txBox="1"/>
          <p:nvPr/>
        </p:nvSpPr>
        <p:spPr>
          <a:xfrm>
            <a:off x="1903226" y="4853890"/>
            <a:ext cx="12227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/>
              <a:t>tercier hipotireózis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7C258208-2DFD-2D13-9A43-D4727B8D68B3}"/>
              </a:ext>
            </a:extLst>
          </p:cNvPr>
          <p:cNvSpPr txBox="1"/>
          <p:nvPr/>
        </p:nvSpPr>
        <p:spPr>
          <a:xfrm>
            <a:off x="3561021" y="4819693"/>
            <a:ext cx="12227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/>
              <a:t>szekunder hipotireózis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79435A2-4831-6702-163B-42B245324E91}"/>
              </a:ext>
            </a:extLst>
          </p:cNvPr>
          <p:cNvSpPr txBox="1"/>
          <p:nvPr/>
        </p:nvSpPr>
        <p:spPr>
          <a:xfrm>
            <a:off x="7587216" y="2720757"/>
            <a:ext cx="131489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/>
              <a:t>szekunder hipertireózis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2EBADCA2-A608-7D67-EC02-2ECDB2F4CF4C}"/>
              </a:ext>
            </a:extLst>
          </p:cNvPr>
          <p:cNvSpPr txBox="1"/>
          <p:nvPr/>
        </p:nvSpPr>
        <p:spPr>
          <a:xfrm>
            <a:off x="7012172" y="3746366"/>
            <a:ext cx="2690037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>
                <a:solidFill>
                  <a:schemeClr val="bg1"/>
                </a:solidFill>
              </a:rPr>
              <a:t>Szabad </a:t>
            </a:r>
            <a:r>
              <a:rPr lang="hu-HU" sz="2000" b="1">
                <a:solidFill>
                  <a:schemeClr val="bg1"/>
                </a:solidFill>
                <a:sym typeface="Symbol" panose="05050102010706020507" pitchFamily="18" charset="2"/>
              </a:rPr>
              <a:t>-lánc mérés</a:t>
            </a:r>
            <a:endParaRPr lang="hu-HU" sz="2000" b="1">
              <a:solidFill>
                <a:schemeClr val="bg1"/>
              </a:solidFill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9E9592E-4351-20FD-0C6D-B0E4CF20EB74}"/>
              </a:ext>
            </a:extLst>
          </p:cNvPr>
          <p:cNvSpPr txBox="1"/>
          <p:nvPr/>
        </p:nvSpPr>
        <p:spPr>
          <a:xfrm>
            <a:off x="6590411" y="4460034"/>
            <a:ext cx="1520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referencia intervallumon belül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7AAFD21-83D8-8799-1572-E7FE4167F7A9}"/>
              </a:ext>
            </a:extLst>
          </p:cNvPr>
          <p:cNvSpPr txBox="1"/>
          <p:nvPr/>
        </p:nvSpPr>
        <p:spPr>
          <a:xfrm>
            <a:off x="8670853" y="4650415"/>
            <a:ext cx="114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emelkedett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7D5D0379-76F8-0A62-160F-5D969C922B31}"/>
              </a:ext>
            </a:extLst>
          </p:cNvPr>
          <p:cNvSpPr txBox="1"/>
          <p:nvPr/>
        </p:nvSpPr>
        <p:spPr>
          <a:xfrm>
            <a:off x="8670854" y="5750042"/>
            <a:ext cx="1837659" cy="584775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TSH-termelő hipofízis tumor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D651F63B-1DE8-C30F-1D80-5695D4A26B0E}"/>
              </a:ext>
            </a:extLst>
          </p:cNvPr>
          <p:cNvSpPr txBox="1"/>
          <p:nvPr/>
        </p:nvSpPr>
        <p:spPr>
          <a:xfrm>
            <a:off x="6326372" y="5797280"/>
            <a:ext cx="1520456" cy="338554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>
                <a:solidFill>
                  <a:schemeClr val="bg1"/>
                </a:solidFill>
              </a:rPr>
              <a:t>RTH</a:t>
            </a:r>
            <a:r>
              <a:rPr lang="hu-HU" sz="1600" b="1">
                <a:solidFill>
                  <a:schemeClr val="bg1"/>
                </a:solidFill>
                <a:sym typeface="Symbol" panose="05050102010706020507" pitchFamily="18" charset="2"/>
              </a:rPr>
              <a:t></a:t>
            </a:r>
            <a:endParaRPr lang="hu-HU" sz="1600" b="1">
              <a:solidFill>
                <a:schemeClr val="bg1"/>
              </a:solidFill>
            </a:endParaRPr>
          </a:p>
        </p:txBody>
      </p:sp>
      <p:sp>
        <p:nvSpPr>
          <p:cNvPr id="26" name="Nyíl: balra mutató 25">
            <a:extLst>
              <a:ext uri="{FF2B5EF4-FFF2-40B4-BE49-F238E27FC236}">
                <a16:creationId xmlns:a16="http://schemas.microsoft.com/office/drawing/2014/main" id="{1DD8E9B7-E132-1522-86EF-E36D76E834D2}"/>
              </a:ext>
            </a:extLst>
          </p:cNvPr>
          <p:cNvSpPr/>
          <p:nvPr/>
        </p:nvSpPr>
        <p:spPr bwMode="auto">
          <a:xfrm>
            <a:off x="4066952" y="983999"/>
            <a:ext cx="731876" cy="27655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schemeClr val="bg1"/>
              </a:solidFill>
            </a:endParaRPr>
          </a:p>
        </p:txBody>
      </p:sp>
      <p:sp>
        <p:nvSpPr>
          <p:cNvPr id="27" name="Nyíl: jobbra mutató 26">
            <a:extLst>
              <a:ext uri="{FF2B5EF4-FFF2-40B4-BE49-F238E27FC236}">
                <a16:creationId xmlns:a16="http://schemas.microsoft.com/office/drawing/2014/main" id="{EA186E02-D70A-B524-4476-CD89573BB686}"/>
              </a:ext>
            </a:extLst>
          </p:cNvPr>
          <p:cNvSpPr/>
          <p:nvPr/>
        </p:nvSpPr>
        <p:spPr bwMode="auto">
          <a:xfrm>
            <a:off x="6712689" y="983999"/>
            <a:ext cx="691117" cy="276552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8" name="Nyíl: lefelé mutató 27">
            <a:extLst>
              <a:ext uri="{FF2B5EF4-FFF2-40B4-BE49-F238E27FC236}">
                <a16:creationId xmlns:a16="http://schemas.microsoft.com/office/drawing/2014/main" id="{63415ED7-9F30-F48A-0AE9-BE9E130BED8B}"/>
              </a:ext>
            </a:extLst>
          </p:cNvPr>
          <p:cNvSpPr/>
          <p:nvPr/>
        </p:nvSpPr>
        <p:spPr bwMode="auto">
          <a:xfrm>
            <a:off x="3203944" y="1297714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9" name="Nyíl: lefelé mutató 28">
            <a:extLst>
              <a:ext uri="{FF2B5EF4-FFF2-40B4-BE49-F238E27FC236}">
                <a16:creationId xmlns:a16="http://schemas.microsoft.com/office/drawing/2014/main" id="{E1CD78A3-FD48-BAD8-2064-70CD36FAAC78}"/>
              </a:ext>
            </a:extLst>
          </p:cNvPr>
          <p:cNvSpPr/>
          <p:nvPr/>
        </p:nvSpPr>
        <p:spPr bwMode="auto">
          <a:xfrm>
            <a:off x="8077199" y="1277947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" name="Nyíl: lefelé mutató 29">
            <a:extLst>
              <a:ext uri="{FF2B5EF4-FFF2-40B4-BE49-F238E27FC236}">
                <a16:creationId xmlns:a16="http://schemas.microsoft.com/office/drawing/2014/main" id="{AC17A1E1-BE26-7DCF-25AA-C508B4EEA32E}"/>
              </a:ext>
            </a:extLst>
          </p:cNvPr>
          <p:cNvSpPr/>
          <p:nvPr/>
        </p:nvSpPr>
        <p:spPr bwMode="auto">
          <a:xfrm>
            <a:off x="5658293" y="1429054"/>
            <a:ext cx="283534" cy="26268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" name="Nyíl: balra mutató 30">
            <a:extLst>
              <a:ext uri="{FF2B5EF4-FFF2-40B4-BE49-F238E27FC236}">
                <a16:creationId xmlns:a16="http://schemas.microsoft.com/office/drawing/2014/main" id="{392A91D4-454B-935A-0B5A-07048EF93E33}"/>
              </a:ext>
            </a:extLst>
          </p:cNvPr>
          <p:cNvSpPr/>
          <p:nvPr/>
        </p:nvSpPr>
        <p:spPr bwMode="auto">
          <a:xfrm>
            <a:off x="4109483" y="1682366"/>
            <a:ext cx="731876" cy="276552"/>
          </a:xfrm>
          <a:prstGeom prst="lef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" name="Nyíl: jobbra mutató 31">
            <a:extLst>
              <a:ext uri="{FF2B5EF4-FFF2-40B4-BE49-F238E27FC236}">
                <a16:creationId xmlns:a16="http://schemas.microsoft.com/office/drawing/2014/main" id="{675ECC28-4B12-2631-550D-9D5F4C37D1C8}"/>
              </a:ext>
            </a:extLst>
          </p:cNvPr>
          <p:cNvSpPr/>
          <p:nvPr/>
        </p:nvSpPr>
        <p:spPr bwMode="auto">
          <a:xfrm>
            <a:off x="6712689" y="1676025"/>
            <a:ext cx="691117" cy="276552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" name="Nyíl: lefelé mutató 32">
            <a:extLst>
              <a:ext uri="{FF2B5EF4-FFF2-40B4-BE49-F238E27FC236}">
                <a16:creationId xmlns:a16="http://schemas.microsoft.com/office/drawing/2014/main" id="{48E0D6DA-2872-9DD2-9B67-C204077FD9E0}"/>
              </a:ext>
            </a:extLst>
          </p:cNvPr>
          <p:cNvSpPr/>
          <p:nvPr/>
        </p:nvSpPr>
        <p:spPr bwMode="auto">
          <a:xfrm>
            <a:off x="8073656" y="2187064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4" name="Nyíl: lefelé mutató 33">
            <a:extLst>
              <a:ext uri="{FF2B5EF4-FFF2-40B4-BE49-F238E27FC236}">
                <a16:creationId xmlns:a16="http://schemas.microsoft.com/office/drawing/2014/main" id="{3355947A-5AF1-258B-8084-D3C97BBF9109}"/>
              </a:ext>
            </a:extLst>
          </p:cNvPr>
          <p:cNvSpPr/>
          <p:nvPr/>
        </p:nvSpPr>
        <p:spPr bwMode="auto">
          <a:xfrm>
            <a:off x="3195086" y="2172041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" name="Nyíl: lefelé mutató 34">
            <a:extLst>
              <a:ext uri="{FF2B5EF4-FFF2-40B4-BE49-F238E27FC236}">
                <a16:creationId xmlns:a16="http://schemas.microsoft.com/office/drawing/2014/main" id="{5D27027D-8892-6AD9-C5E0-2C62063AEC3F}"/>
              </a:ext>
            </a:extLst>
          </p:cNvPr>
          <p:cNvSpPr/>
          <p:nvPr/>
        </p:nvSpPr>
        <p:spPr bwMode="auto">
          <a:xfrm>
            <a:off x="3195086" y="2696905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6" name="Nyíl: lefelé mutató 35">
            <a:extLst>
              <a:ext uri="{FF2B5EF4-FFF2-40B4-BE49-F238E27FC236}">
                <a16:creationId xmlns:a16="http://schemas.microsoft.com/office/drawing/2014/main" id="{04423B4C-868E-53DB-B140-A37C3A70D20A}"/>
              </a:ext>
            </a:extLst>
          </p:cNvPr>
          <p:cNvSpPr/>
          <p:nvPr/>
        </p:nvSpPr>
        <p:spPr bwMode="auto">
          <a:xfrm>
            <a:off x="8110867" y="3377546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7" name="Nyíl: lefelé mutató 36">
            <a:extLst>
              <a:ext uri="{FF2B5EF4-FFF2-40B4-BE49-F238E27FC236}">
                <a16:creationId xmlns:a16="http://schemas.microsoft.com/office/drawing/2014/main" id="{35228C0E-05AB-B904-D31B-898306396380}"/>
              </a:ext>
            </a:extLst>
          </p:cNvPr>
          <p:cNvSpPr/>
          <p:nvPr/>
        </p:nvSpPr>
        <p:spPr bwMode="auto">
          <a:xfrm>
            <a:off x="2668774" y="3630979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8" name="Nyíl: lefelé mutató 37">
            <a:extLst>
              <a:ext uri="{FF2B5EF4-FFF2-40B4-BE49-F238E27FC236}">
                <a16:creationId xmlns:a16="http://schemas.microsoft.com/office/drawing/2014/main" id="{D8A1EE38-7C9D-CC25-39EE-09503E297880}"/>
              </a:ext>
            </a:extLst>
          </p:cNvPr>
          <p:cNvSpPr/>
          <p:nvPr/>
        </p:nvSpPr>
        <p:spPr bwMode="auto">
          <a:xfrm>
            <a:off x="3721398" y="3603988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9" name="Nyíl: lefelé mutató 38">
            <a:extLst>
              <a:ext uri="{FF2B5EF4-FFF2-40B4-BE49-F238E27FC236}">
                <a16:creationId xmlns:a16="http://schemas.microsoft.com/office/drawing/2014/main" id="{16591B04-FCAF-AEBB-1E0E-4567EF551A67}"/>
              </a:ext>
            </a:extLst>
          </p:cNvPr>
          <p:cNvSpPr/>
          <p:nvPr/>
        </p:nvSpPr>
        <p:spPr bwMode="auto">
          <a:xfrm>
            <a:off x="2372831" y="4441924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0" name="Nyíl: lefelé mutató 39">
            <a:extLst>
              <a:ext uri="{FF2B5EF4-FFF2-40B4-BE49-F238E27FC236}">
                <a16:creationId xmlns:a16="http://schemas.microsoft.com/office/drawing/2014/main" id="{D14B9EB1-CB27-D1E0-A2FA-540804201499}"/>
              </a:ext>
            </a:extLst>
          </p:cNvPr>
          <p:cNvSpPr/>
          <p:nvPr/>
        </p:nvSpPr>
        <p:spPr bwMode="auto">
          <a:xfrm>
            <a:off x="3967716" y="4422081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" name="Nyíl: lefelé mutató 40">
            <a:extLst>
              <a:ext uri="{FF2B5EF4-FFF2-40B4-BE49-F238E27FC236}">
                <a16:creationId xmlns:a16="http://schemas.microsoft.com/office/drawing/2014/main" id="{10AACC98-E70A-556F-0AB1-3475BEC887EF}"/>
              </a:ext>
            </a:extLst>
          </p:cNvPr>
          <p:cNvSpPr/>
          <p:nvPr/>
        </p:nvSpPr>
        <p:spPr bwMode="auto">
          <a:xfrm>
            <a:off x="7301023" y="4280413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" name="Nyíl: lefelé mutató 41">
            <a:extLst>
              <a:ext uri="{FF2B5EF4-FFF2-40B4-BE49-F238E27FC236}">
                <a16:creationId xmlns:a16="http://schemas.microsoft.com/office/drawing/2014/main" id="{5A525A53-3E51-D895-2797-6B74970DFB49}"/>
              </a:ext>
            </a:extLst>
          </p:cNvPr>
          <p:cNvSpPr/>
          <p:nvPr/>
        </p:nvSpPr>
        <p:spPr bwMode="auto">
          <a:xfrm>
            <a:off x="9093497" y="4310584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" name="Nyíl: lefelé mutató 42">
            <a:extLst>
              <a:ext uri="{FF2B5EF4-FFF2-40B4-BE49-F238E27FC236}">
                <a16:creationId xmlns:a16="http://schemas.microsoft.com/office/drawing/2014/main" id="{3790FE7C-0474-8921-1F99-8567976AF755}"/>
              </a:ext>
            </a:extLst>
          </p:cNvPr>
          <p:cNvSpPr/>
          <p:nvPr/>
        </p:nvSpPr>
        <p:spPr bwMode="auto">
          <a:xfrm>
            <a:off x="6916479" y="5339310"/>
            <a:ext cx="283534" cy="26268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4" name="Nyíl: lefelé mutató 43">
            <a:extLst>
              <a:ext uri="{FF2B5EF4-FFF2-40B4-BE49-F238E27FC236}">
                <a16:creationId xmlns:a16="http://schemas.microsoft.com/office/drawing/2014/main" id="{A7B10B07-D45F-E374-1103-07B31E26DF03}"/>
              </a:ext>
            </a:extLst>
          </p:cNvPr>
          <p:cNvSpPr/>
          <p:nvPr/>
        </p:nvSpPr>
        <p:spPr bwMode="auto">
          <a:xfrm>
            <a:off x="9418674" y="5339311"/>
            <a:ext cx="283534" cy="307729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EC3D4F13-25B9-2443-EF18-10A7D34ABB83}"/>
              </a:ext>
            </a:extLst>
          </p:cNvPr>
          <p:cNvSpPr txBox="1"/>
          <p:nvPr/>
        </p:nvSpPr>
        <p:spPr>
          <a:xfrm>
            <a:off x="1814623" y="137392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>
                <a:solidFill>
                  <a:schemeClr val="bg1"/>
                </a:solidFill>
              </a:rPr>
              <a:t>A szabályozás rendellenességei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5D03AF5-68AF-E778-9066-E3CD7D06EC30}"/>
              </a:ext>
            </a:extLst>
          </p:cNvPr>
          <p:cNvSpPr txBox="1"/>
          <p:nvPr/>
        </p:nvSpPr>
        <p:spPr>
          <a:xfrm>
            <a:off x="4332544" y="2318034"/>
            <a:ext cx="325400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i="1" noProof="1">
                <a:solidFill>
                  <a:schemeClr val="bg1"/>
                </a:solidFill>
              </a:rPr>
              <a:t>Prevalencia</a:t>
            </a:r>
          </a:p>
          <a:p>
            <a:r>
              <a:rPr lang="hu-HU" sz="1200" b="1">
                <a:solidFill>
                  <a:schemeClr val="bg1"/>
                </a:solidFill>
              </a:rPr>
              <a:t>Centralis kongenitális hipotireózis: 1:16 000    </a:t>
            </a:r>
            <a:r>
              <a:rPr lang="hu-HU" sz="1100" b="1" i="1">
                <a:solidFill>
                  <a:schemeClr val="bg1"/>
                </a:solidFill>
              </a:rPr>
              <a:t>a </a:t>
            </a:r>
            <a:r>
              <a:rPr lang="hu-HU" sz="1100" b="1" i="1" noProof="1">
                <a:solidFill>
                  <a:schemeClr val="bg1"/>
                </a:solidFill>
              </a:rPr>
              <a:t>hipotireózisos esetek arányában:          1:1 000</a:t>
            </a:r>
          </a:p>
          <a:p>
            <a:r>
              <a:rPr lang="hu-HU" sz="1200" b="1" noProof="1">
                <a:solidFill>
                  <a:schemeClr val="bg1"/>
                </a:solidFill>
              </a:rPr>
              <a:t>Posztpartum centralis:      	             1:20 000</a:t>
            </a:r>
          </a:p>
          <a:p>
            <a:endParaRPr lang="hu-HU" sz="1200" b="1" noProof="1">
              <a:solidFill>
                <a:schemeClr val="bg1"/>
              </a:solidFill>
            </a:endParaRPr>
          </a:p>
          <a:p>
            <a:r>
              <a:rPr lang="hu-HU" sz="1200" b="1" noProof="1">
                <a:solidFill>
                  <a:schemeClr val="bg1"/>
                </a:solidFill>
              </a:rPr>
              <a:t>TSH-szekretáló adenoma</a:t>
            </a:r>
            <a:r>
              <a:rPr lang="hu-HU" sz="1200" b="1">
                <a:solidFill>
                  <a:schemeClr val="bg1"/>
                </a:solidFill>
              </a:rPr>
              <a:t>: 	             1:1 000 000</a:t>
            </a:r>
          </a:p>
          <a:p>
            <a:r>
              <a:rPr lang="hu-HU" sz="1200" b="1">
                <a:solidFill>
                  <a:schemeClr val="bg1"/>
                </a:solidFill>
              </a:rPr>
              <a:t>RTH</a:t>
            </a:r>
            <a:r>
              <a:rPr lang="hu-HU" sz="1200" b="1">
                <a:solidFill>
                  <a:schemeClr val="bg1"/>
                </a:solidFill>
                <a:sym typeface="Symbol" panose="05050102010706020507" pitchFamily="18" charset="2"/>
              </a:rPr>
              <a:t></a:t>
            </a:r>
            <a:r>
              <a:rPr lang="hu-HU" sz="1200" b="1">
                <a:solidFill>
                  <a:schemeClr val="bg1"/>
                </a:solidFill>
              </a:rPr>
              <a:t> :   		             1:19 000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716E958-3D76-0809-2F19-060410D891A3}"/>
              </a:ext>
            </a:extLst>
          </p:cNvPr>
          <p:cNvSpPr txBox="1"/>
          <p:nvPr/>
        </p:nvSpPr>
        <p:spPr>
          <a:xfrm>
            <a:off x="4864396" y="3921599"/>
            <a:ext cx="20095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Van </a:t>
            </a:r>
            <a:r>
              <a:rPr lang="en-US" sz="1100" kern="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Uytfanghe, J Ehrenkanz</a:t>
            </a:r>
            <a:r>
              <a:rPr lang="en-US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TSH and Thyroid Hormones</a:t>
            </a:r>
            <a:r>
              <a:rPr lang="hu-HU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American Thyroid Association-Commissioned Review of Current Clinical and Laboratory Status 2023, </a:t>
            </a:r>
            <a:r>
              <a:rPr lang="en-US" sz="110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THYROID</a:t>
            </a:r>
            <a:r>
              <a:rPr lang="en-US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33(9):1013-1028, </a:t>
            </a:r>
            <a:r>
              <a:rPr lang="en-US" sz="1100" u="sng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http://doi.org/10.1089/thy.2023.0169</a:t>
            </a:r>
            <a:r>
              <a:rPr lang="en-US" sz="11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14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4" grpId="0" animBg="1"/>
      <p:bldP spid="25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dirty="0">
                <a:solidFill>
                  <a:schemeClr val="bg1"/>
                </a:solidFill>
                <a:latin typeface="Tahoma" panose="020B0604030504040204" pitchFamily="34" charset="0"/>
              </a:rPr>
              <a:t>NTI</a:t>
            </a:r>
          </a:p>
        </p:txBody>
      </p:sp>
      <p:pic>
        <p:nvPicPr>
          <p:cNvPr id="30723" name="Picture 6" descr="Thyroid_prean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3" y="2567207"/>
            <a:ext cx="4520193" cy="28681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744200" cy="1325563"/>
          </a:xfrm>
        </p:spPr>
        <p:txBody>
          <a:bodyPr/>
          <a:lstStyle/>
          <a:p>
            <a:pPr>
              <a:defRPr/>
            </a:pPr>
            <a:r>
              <a:rPr lang="hu-HU" altLang="hu-HU" sz="3800" dirty="0">
                <a:solidFill>
                  <a:schemeClr val="bg1"/>
                </a:solidFill>
              </a:rPr>
              <a:t>TSH és az FT4 értékek különböző klinikai állapotokban</a:t>
            </a:r>
          </a:p>
        </p:txBody>
      </p:sp>
      <p:pic>
        <p:nvPicPr>
          <p:cNvPr id="33795" name="Picture 6" descr="Thyroid_TSH_2003Januar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4320" y="1530236"/>
            <a:ext cx="5223360" cy="44351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5231A88-5ED5-AD5A-B52E-ED8839CC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3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0A0126-8577-4436-9557-9E85C46E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8605" y="1248085"/>
            <a:ext cx="6858000" cy="2387600"/>
          </a:xfrm>
        </p:spPr>
        <p:txBody>
          <a:bodyPr/>
          <a:lstStyle/>
          <a:p>
            <a:r>
              <a:rPr lang="hu-HU" sz="4400" dirty="0"/>
              <a:t>Pajzsmirigybetegségek laboratóriumi diagnosztikája</a:t>
            </a:r>
            <a:br>
              <a:rPr lang="hu-HU" sz="4400" dirty="0"/>
            </a:br>
            <a:r>
              <a:rPr lang="hu-HU" sz="4400" dirty="0"/>
              <a:t>II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94E1FE8-3647-4EED-AA38-E54AE7F20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7024" y="6420600"/>
            <a:ext cx="2032279" cy="437400"/>
          </a:xfrm>
        </p:spPr>
        <p:txBody>
          <a:bodyPr/>
          <a:lstStyle/>
          <a:p>
            <a:pPr algn="r"/>
            <a:r>
              <a:rPr lang="hu-HU" sz="1400">
                <a:latin typeface="Lucida Calligraphy" panose="03010101010101010101" pitchFamily="66" charset="0"/>
              </a:rPr>
              <a:t>Dr. Krkos Károly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3E54ABC-789F-8822-9D81-13CD7140C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6E57D35-13DE-59DD-A419-5176F4F4F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A755568-1CD1-0F9C-7757-7EB3D89C4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64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8544" y="87088"/>
            <a:ext cx="4147457" cy="609600"/>
          </a:xfrm>
        </p:spPr>
        <p:txBody>
          <a:bodyPr/>
          <a:lstStyle/>
          <a:p>
            <a:pPr algn="l" eaLnBrk="1" hangingPunct="1"/>
            <a:r>
              <a:rPr lang="hu-HU" altLang="hu-HU" sz="3500" dirty="0">
                <a:solidFill>
                  <a:schemeClr val="bg1"/>
                </a:solidFill>
              </a:rPr>
              <a:t>Analitikai problémák </a:t>
            </a:r>
            <a:endParaRPr lang="hu-HU" altLang="hu-HU" sz="2900" dirty="0">
              <a:solidFill>
                <a:schemeClr val="bg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762002"/>
            <a:ext cx="8038322" cy="594359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noProof="1">
                <a:solidFill>
                  <a:schemeClr val="bg1"/>
                </a:solidFill>
              </a:rPr>
              <a:t>In vitro tényezők</a:t>
            </a: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noProof="1">
                <a:solidFill>
                  <a:schemeClr val="bg1"/>
                </a:solidFill>
              </a:rPr>
              <a:t>Kémiai háttér megemelkedését okozó anyagok</a:t>
            </a: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noProof="1">
                <a:solidFill>
                  <a:schemeClr val="bg1"/>
                </a:solidFill>
              </a:rPr>
              <a:t>H vitamin (biotin)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noProof="1">
                <a:solidFill>
                  <a:schemeClr val="bg1"/>
                </a:solidFill>
              </a:rPr>
              <a:t>In vivo tényezők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noProof="1">
                <a:solidFill>
                  <a:schemeClr val="bg1"/>
                </a:solidFill>
              </a:rPr>
              <a:t>Transzportfehérje rendellenességek</a:t>
            </a: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noProof="1">
                <a:solidFill>
                  <a:schemeClr val="bg1"/>
                </a:solidFill>
              </a:rPr>
              <a:t>FDH </a:t>
            </a:r>
            <a:r>
              <a:rPr lang="hu-HU" altLang="hu-HU" sz="1600" b="0" noProof="1">
                <a:solidFill>
                  <a:schemeClr val="bg1"/>
                </a:solidFill>
              </a:rPr>
              <a:t>[1:</a:t>
            </a:r>
            <a:r>
              <a:rPr lang="hu-HU" sz="1600" b="0" dirty="0">
                <a:solidFill>
                  <a:schemeClr val="bg1"/>
                </a:solidFill>
                <a:effectLst/>
              </a:rPr>
              <a:t>10</a:t>
            </a:r>
            <a:r>
              <a:rPr lang="hu-HU" sz="1600" b="0" baseline="30000" dirty="0">
                <a:solidFill>
                  <a:schemeClr val="bg1"/>
                </a:solidFill>
                <a:effectLst/>
              </a:rPr>
              <a:t>4</a:t>
            </a:r>
            <a:r>
              <a:rPr lang="hu-HU" sz="1600" b="0" dirty="0">
                <a:solidFill>
                  <a:schemeClr val="bg1"/>
                </a:solidFill>
                <a:effectLst/>
              </a:rPr>
              <a:t> – 1:10</a:t>
            </a:r>
            <a:r>
              <a:rPr lang="hu-HU" sz="1600" b="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hu-HU" sz="1600" b="0" dirty="0">
                <a:solidFill>
                  <a:schemeClr val="bg1"/>
                </a:solidFill>
                <a:effectLst/>
              </a:rPr>
              <a:t> (</a:t>
            </a:r>
            <a:r>
              <a:rPr lang="en-US" sz="1600" b="0" dirty="0">
                <a:solidFill>
                  <a:schemeClr val="bg1"/>
                </a:solidFill>
                <a:effectLst/>
              </a:rPr>
              <a:t>Hispanic</a:t>
            </a:r>
            <a:r>
              <a:rPr lang="hu-HU" sz="1600" b="0" dirty="0">
                <a:solidFill>
                  <a:schemeClr val="bg1"/>
                </a:solidFill>
                <a:effectLst/>
              </a:rPr>
              <a:t>)]</a:t>
            </a:r>
            <a:r>
              <a:rPr lang="hu-HU" altLang="hu-HU" sz="2000" noProof="1">
                <a:solidFill>
                  <a:schemeClr val="bg1"/>
                </a:solidFill>
              </a:rPr>
              <a:t>, fokozott affinitású TTR; TBG deficiencia </a:t>
            </a:r>
            <a:r>
              <a:rPr lang="hu-HU" altLang="hu-HU" sz="1600" noProof="1">
                <a:solidFill>
                  <a:schemeClr val="bg1"/>
                </a:solidFill>
              </a:rPr>
              <a:t>(TT4 </a:t>
            </a:r>
            <a:r>
              <a:rPr lang="hu-HU" altLang="hu-HU" sz="1600" noProof="1">
                <a:solidFill>
                  <a:schemeClr val="bg1"/>
                </a:solidFill>
                <a:sym typeface="Symbol" panose="05050102010706020507" pitchFamily="18" charset="2"/>
              </a:rPr>
              <a:t>, FT4 = </a:t>
            </a:r>
            <a:r>
              <a:rPr lang="hu-HU" altLang="hu-HU" sz="1600" i="1" noProof="1">
                <a:solidFill>
                  <a:schemeClr val="bg1"/>
                </a:solidFill>
                <a:sym typeface="Symbol" panose="05050102010706020507" pitchFamily="18" charset="2"/>
              </a:rPr>
              <a:t>v</a:t>
            </a:r>
            <a:r>
              <a:rPr lang="hu-HU" altLang="hu-HU" sz="1600" noProof="1">
                <a:solidFill>
                  <a:schemeClr val="bg1"/>
                </a:solidFill>
                <a:sym typeface="Symbol" panose="05050102010706020507" pitchFamily="18" charset="2"/>
              </a:rPr>
              <a:t> )</a:t>
            </a:r>
            <a:endParaRPr lang="hu-HU" altLang="hu-HU" sz="1600" i="1" noProof="1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noProof="1">
                <a:solidFill>
                  <a:schemeClr val="bg1"/>
                </a:solidFill>
              </a:rPr>
              <a:t>TSH</a:t>
            </a:r>
            <a:r>
              <a:rPr lang="hu-HU" altLang="hu-HU" sz="2400" noProof="1">
                <a:solidFill>
                  <a:schemeClr val="bg1"/>
                </a:solidFill>
                <a:sym typeface="Symbol" panose="05050102010706020507" pitchFamily="18" charset="2"/>
              </a:rPr>
              <a:t></a:t>
            </a:r>
            <a:r>
              <a:rPr lang="hu-HU" altLang="hu-HU" sz="2400" noProof="1">
                <a:solidFill>
                  <a:schemeClr val="bg1"/>
                </a:solidFill>
              </a:rPr>
              <a:t> SNP </a:t>
            </a:r>
            <a:r>
              <a:rPr lang="hu-HU" altLang="hu-HU" sz="1800" noProof="1">
                <a:solidFill>
                  <a:schemeClr val="bg1"/>
                </a:solidFill>
              </a:rPr>
              <a:t>(Arg75Gly)  - </a:t>
            </a:r>
            <a:r>
              <a:rPr lang="hu-HU" altLang="hu-HU" sz="1600" noProof="1">
                <a:solidFill>
                  <a:schemeClr val="bg1"/>
                </a:solidFill>
              </a:rPr>
              <a:t>prevalencia, Dél-Ázsia 1% </a:t>
            </a:r>
            <a:r>
              <a:rPr lang="hu-HU" altLang="hu-HU" sz="1600" noProof="1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hu-HU" altLang="hu-HU" sz="1600" b="0" i="1" noProof="1">
                <a:solidFill>
                  <a:schemeClr val="bg1"/>
                </a:solidFill>
                <a:effectLst/>
                <a:sym typeface="Symbol" panose="05050102010706020507" pitchFamily="18" charset="2"/>
              </a:rPr>
              <a:t>bizonyos immunoassay </a:t>
            </a:r>
            <a:endParaRPr lang="hu-HU" altLang="hu-HU" sz="1800" b="0" i="1" noProof="1">
              <a:solidFill>
                <a:schemeClr val="bg1"/>
              </a:solidFill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noProof="1">
                <a:solidFill>
                  <a:schemeClr val="bg1"/>
                </a:solidFill>
              </a:rPr>
              <a:t>Autoantitestek</a:t>
            </a: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noProof="1">
                <a:solidFill>
                  <a:schemeClr val="bg1"/>
                </a:solidFill>
              </a:rPr>
              <a:t>Analát ellenes antitestek</a:t>
            </a:r>
          </a:p>
          <a:p>
            <a:pPr lvl="3" eaLnBrk="1" hangingPunct="1">
              <a:lnSpc>
                <a:spcPct val="90000"/>
              </a:lnSpc>
            </a:pPr>
            <a:r>
              <a:rPr lang="hu-HU" altLang="hu-HU" sz="1800" noProof="1">
                <a:solidFill>
                  <a:schemeClr val="bg1"/>
                </a:solidFill>
              </a:rPr>
              <a:t>Anti-T4, anti-T3, (prevalencia: 1,8%; FT4 ill. FT3 </a:t>
            </a:r>
            <a:r>
              <a:rPr lang="hu-HU" altLang="hu-HU" sz="1800" noProof="1">
                <a:solidFill>
                  <a:schemeClr val="bg1"/>
                </a:solidFill>
                <a:sym typeface="Symbol" panose="05050102010706020507" pitchFamily="18" charset="2"/>
              </a:rPr>
              <a:t></a:t>
            </a:r>
            <a:r>
              <a:rPr lang="hu-HU" altLang="hu-HU" sz="1800" noProof="1">
                <a:solidFill>
                  <a:schemeClr val="bg1"/>
                </a:solidFill>
              </a:rPr>
              <a:t>)</a:t>
            </a:r>
          </a:p>
          <a:p>
            <a:pPr lvl="3" eaLnBrk="1" hangingPunct="1">
              <a:lnSpc>
                <a:spcPct val="90000"/>
              </a:lnSpc>
            </a:pPr>
            <a:r>
              <a:rPr lang="hu-HU" altLang="hu-HU" sz="1800" noProof="1">
                <a:solidFill>
                  <a:schemeClr val="bg1"/>
                </a:solidFill>
              </a:rPr>
              <a:t>Anti-TSH (prevalencia 0,4%; TSH </a:t>
            </a:r>
            <a:r>
              <a:rPr lang="hu-HU" altLang="hu-HU" sz="1800" noProof="1">
                <a:solidFill>
                  <a:schemeClr val="bg1"/>
                </a:solidFill>
                <a:sym typeface="Symbol" panose="05050102010706020507" pitchFamily="18" charset="2"/>
              </a:rPr>
              <a:t>, ritkán TSH )</a:t>
            </a:r>
            <a:endParaRPr lang="hu-HU" altLang="hu-HU" sz="1800" noProof="1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hu-HU" altLang="hu-HU" sz="1800" noProof="1">
                <a:solidFill>
                  <a:schemeClr val="bg1"/>
                </a:solidFill>
              </a:rPr>
              <a:t>Makro-TSH (prevalencia 0,6-1,6%; </a:t>
            </a:r>
            <a:r>
              <a:rPr lang="hu-HU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sz="1800" kern="1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1/2</a:t>
            </a:r>
            <a:r>
              <a:rPr lang="hu-HU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)</a:t>
            </a:r>
            <a:endParaRPr lang="hu-HU" altLang="hu-HU" noProof="1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noProof="1">
                <a:solidFill>
                  <a:schemeClr val="bg1"/>
                </a:solidFill>
              </a:rPr>
              <a:t>Anti-reagens antitestek</a:t>
            </a:r>
          </a:p>
          <a:p>
            <a:pPr lvl="3" eaLnBrk="1" hangingPunct="1">
              <a:lnSpc>
                <a:spcPct val="90000"/>
              </a:lnSpc>
            </a:pPr>
            <a:r>
              <a:rPr lang="hu-HU" altLang="hu-HU" sz="1800" noProof="1">
                <a:solidFill>
                  <a:schemeClr val="bg1"/>
                </a:solidFill>
              </a:rPr>
              <a:t>Streptavidin Ab</a:t>
            </a:r>
          </a:p>
          <a:p>
            <a:pPr lvl="3" eaLnBrk="1" hangingPunct="1">
              <a:lnSpc>
                <a:spcPct val="90000"/>
              </a:lnSpc>
            </a:pPr>
            <a:r>
              <a:rPr lang="hu-HU" altLang="hu-HU" sz="1800" noProof="1">
                <a:solidFill>
                  <a:schemeClr val="bg1"/>
                </a:solidFill>
              </a:rPr>
              <a:t>Ruténium-ab</a:t>
            </a:r>
          </a:p>
          <a:p>
            <a:pPr lvl="3" eaLnBrk="1" hangingPunct="1">
              <a:lnSpc>
                <a:spcPct val="90000"/>
              </a:lnSpc>
            </a:pPr>
            <a:r>
              <a:rPr lang="hu-HU" altLang="hu-HU" sz="1800" noProof="1">
                <a:solidFill>
                  <a:schemeClr val="bg1"/>
                </a:solidFill>
              </a:rPr>
              <a:t>HAMA, RF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7AA51A5-09BC-4F4E-A9DF-219C2E3579CA}"/>
              </a:ext>
            </a:extLst>
          </p:cNvPr>
          <p:cNvSpPr txBox="1"/>
          <p:nvPr/>
        </p:nvSpPr>
        <p:spPr>
          <a:xfrm>
            <a:off x="6385250" y="195944"/>
            <a:ext cx="398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 Moran, </a:t>
            </a:r>
            <a:r>
              <a:rPr lang="en-US" sz="12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 Schoenmakers </a:t>
            </a: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 al: Approach to the Patient with Raised Thyroid Hormones and Non-suppressed TSH 2024, </a:t>
            </a: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JCEM</a:t>
            </a: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109:1094-1108, </a:t>
            </a:r>
            <a:r>
              <a:rPr lang="hu-HU" sz="1200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https://doi.org/10.1210/clinem/dgad681</a:t>
            </a:r>
            <a:endParaRPr lang="hu-H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>
            <a:extLst>
              <a:ext uri="{FF2B5EF4-FFF2-40B4-BE49-F238E27FC236}">
                <a16:creationId xmlns:a16="http://schemas.microsoft.com/office/drawing/2014/main" id="{4D0C70A9-7110-114E-6E87-334EC8119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hu-HU" altLang="hu-HU" dirty="0">
                <a:solidFill>
                  <a:schemeClr val="bg1"/>
                </a:solidFill>
              </a:rPr>
              <a:t>Az RF és a mért FT4 koncentráció kapcsolata</a:t>
            </a:r>
          </a:p>
        </p:txBody>
      </p:sp>
      <p:pic>
        <p:nvPicPr>
          <p:cNvPr id="66563" name="Picture 6" descr="Misleading Results of FT4 in the Presence of RF">
            <a:extLst>
              <a:ext uri="{FF2B5EF4-FFF2-40B4-BE49-F238E27FC236}">
                <a16:creationId xmlns:a16="http://schemas.microsoft.com/office/drawing/2014/main" id="{D727638E-43AC-308A-79F4-588A2ED167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48" y="1626326"/>
            <a:ext cx="4212103" cy="41466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3" name="Rectangle 7">
            <a:extLst>
              <a:ext uri="{FF2B5EF4-FFF2-40B4-BE49-F238E27FC236}">
                <a16:creationId xmlns:a16="http://schemas.microsoft.com/office/drawing/2014/main" id="{8C1B3A12-AA2D-C94E-1690-9544B15FCCA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908175" y="6162676"/>
            <a:ext cx="8229600" cy="244475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  <a:defRPr/>
            </a:pPr>
            <a:r>
              <a:rPr lang="en-US" sz="1200" b="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 W Norden, R A Jackson et al: Misleading results from immunoassays of serum free thyroxine in the presence of rheumatoid factor</a:t>
            </a:r>
            <a:r>
              <a:rPr lang="hu-HU" sz="1200" b="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1997, </a:t>
            </a:r>
            <a:r>
              <a:rPr lang="hu-HU" sz="1200" b="0" i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</a:t>
            </a:r>
            <a:r>
              <a:rPr lang="hu-HU" sz="1200" b="0" i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b="0" i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Chemistry</a:t>
            </a:r>
            <a:r>
              <a:rPr lang="hu-HU" sz="1200" b="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43(6):957-962, </a:t>
            </a:r>
            <a:r>
              <a:rPr lang="hu-HU" sz="1200" b="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https://doi.org/10.1093/clinchem/43.6.957</a:t>
            </a:r>
            <a:endParaRPr lang="hu-HU" sz="1200" b="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buFont typeface="Wingdings" panose="05000000000000000000" pitchFamily="2" charset="2"/>
              <a:buNone/>
              <a:defRPr/>
            </a:pPr>
            <a:endParaRPr lang="hu-HU" altLang="hu-HU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1F66C4-52D5-DD68-6071-3832FFF1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Gyógyszerek hatása 1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6B4E48-69BC-F284-0CD5-14343156B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508" y="1584251"/>
            <a:ext cx="8495413" cy="5061098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Gátolják a T4 transzportfehérjéhez kötődését</a:t>
            </a:r>
          </a:p>
          <a:p>
            <a:pPr lvl="1"/>
            <a:r>
              <a:rPr lang="hu-HU" noProof="1">
                <a:solidFill>
                  <a:schemeClr val="bg1"/>
                </a:solidFill>
              </a:rPr>
              <a:t>Furosemid, heparin </a:t>
            </a:r>
            <a:r>
              <a:rPr lang="hu-HU" dirty="0">
                <a:solidFill>
                  <a:schemeClr val="bg1"/>
                </a:solidFill>
              </a:rPr>
              <a:t>(FFA)</a:t>
            </a:r>
          </a:p>
          <a:p>
            <a:r>
              <a:rPr lang="hu-HU" noProof="1">
                <a:solidFill>
                  <a:schemeClr val="bg1"/>
                </a:solidFill>
              </a:rPr>
              <a:t>NSAIDs (aspirin, meclophenamate, salsalate)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72F9DEC-470A-F36D-75A4-E73311E6D766}"/>
              </a:ext>
            </a:extLst>
          </p:cNvPr>
          <p:cNvSpPr txBox="1"/>
          <p:nvPr/>
        </p:nvSpPr>
        <p:spPr>
          <a:xfrm>
            <a:off x="2209801" y="5883971"/>
            <a:ext cx="73311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 H Samuels, K </a:t>
            </a:r>
            <a:r>
              <a:rPr lang="en-US" sz="110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Pillote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et al: Variable effects of </a:t>
            </a:r>
            <a:r>
              <a:rPr lang="en-US" sz="1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nonsteroidal anti</a:t>
            </a:r>
            <a:r>
              <a:rPr lang="hu-HU" sz="1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inflammatory 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agents on thyroid test results 2003, </a:t>
            </a:r>
            <a:r>
              <a:rPr lang="en-US" sz="11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JCEM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88(12):5710-5716, </a:t>
            </a:r>
            <a:r>
              <a:rPr lang="en-US" sz="1100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http://doi.org/10.1210/jc.2002-021869</a:t>
            </a:r>
            <a:endParaRPr lang="hu-HU" sz="110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E5F3B32-E64A-781F-3284-EAD22F42B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99" y="3551167"/>
            <a:ext cx="59245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C0248-19F5-F2DF-38CC-DFA9140E2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0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Gyógyszerhatás 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5D6ED2-9FB4-406C-6704-3B1046CA7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166" y="1155937"/>
            <a:ext cx="8415669" cy="57020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Hipotalamuszra – hipofízisre ható szerek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			</a:t>
            </a: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1800" dirty="0" err="1">
                <a:solidFill>
                  <a:schemeClr val="bg1"/>
                </a:solidFill>
              </a:rPr>
              <a:t>Metformin</a:t>
            </a:r>
            <a:r>
              <a:rPr lang="hu-HU" sz="1800" dirty="0">
                <a:solidFill>
                  <a:schemeClr val="bg1"/>
                </a:solidFill>
              </a:rPr>
              <a:t>: TSH-t csökkenti </a:t>
            </a:r>
            <a:r>
              <a:rPr lang="hu-HU" sz="1800" dirty="0" err="1">
                <a:solidFill>
                  <a:schemeClr val="bg1"/>
                </a:solidFill>
              </a:rPr>
              <a:t>hipotireózisos</a:t>
            </a:r>
            <a:r>
              <a:rPr lang="hu-HU" sz="1800" dirty="0">
                <a:solidFill>
                  <a:schemeClr val="bg1"/>
                </a:solidFill>
              </a:rPr>
              <a:t>, diabeteses páciensekben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Pajzsmirigy működést befolyásoló gyógyszerek</a:t>
            </a:r>
            <a:endParaRPr lang="hu-H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</a:rPr>
              <a:t>Csak FT4-t csökkenti </a:t>
            </a:r>
            <a:r>
              <a:rPr lang="hu-HU" sz="1400" dirty="0">
                <a:solidFill>
                  <a:schemeClr val="bg1"/>
                </a:solidFill>
              </a:rPr>
              <a:t>(</a:t>
            </a:r>
            <a:r>
              <a:rPr lang="hu-HU" sz="1400" noProof="1">
                <a:solidFill>
                  <a:schemeClr val="bg1"/>
                </a:solidFill>
              </a:rPr>
              <a:t>mitotán</a:t>
            </a:r>
            <a:r>
              <a:rPr lang="hu-HU" sz="1400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</a:rPr>
              <a:t>Hormon felszabadulást gátlók </a:t>
            </a:r>
            <a:r>
              <a:rPr lang="hu-HU" sz="1400" dirty="0">
                <a:solidFill>
                  <a:schemeClr val="bg1"/>
                </a:solidFill>
              </a:rPr>
              <a:t>(lítium)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</a:rPr>
              <a:t>T4 </a:t>
            </a:r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 T3 konverziót gátlók 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(</a:t>
            </a:r>
            <a:r>
              <a:rPr lang="hu-HU" sz="1400" noProof="1">
                <a:solidFill>
                  <a:schemeClr val="bg1"/>
                </a:solidFill>
                <a:sym typeface="Symbol" panose="05050102010706020507" pitchFamily="18" charset="2"/>
              </a:rPr>
              <a:t>propranolol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)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T4 </a:t>
            </a:r>
            <a:r>
              <a:rPr lang="en-US" sz="1600" dirty="0">
                <a:solidFill>
                  <a:schemeClr val="bg1"/>
                </a:solidFill>
                <a:sym typeface="Symbol" panose="05050102010706020507" pitchFamily="18" charset="2"/>
              </a:rPr>
              <a:t>clearance</a:t>
            </a:r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 fokozók 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(</a:t>
            </a:r>
            <a:r>
              <a:rPr lang="hu-HU" sz="1400" dirty="0" err="1">
                <a:solidFill>
                  <a:schemeClr val="bg1"/>
                </a:solidFill>
                <a:sym typeface="Symbol" panose="05050102010706020507" pitchFamily="18" charset="2"/>
              </a:rPr>
              <a:t>rifampin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)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Szubklinikai </a:t>
            </a:r>
            <a:r>
              <a:rPr lang="hu-HU" sz="1600" dirty="0" err="1">
                <a:solidFill>
                  <a:schemeClr val="bg1"/>
                </a:solidFill>
                <a:sym typeface="Symbol" panose="05050102010706020507" pitchFamily="18" charset="2"/>
              </a:rPr>
              <a:t>hipotireózist</a:t>
            </a:r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 okozhatnak 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(</a:t>
            </a:r>
            <a:r>
              <a:rPr lang="hu-HU" sz="1400" noProof="1">
                <a:solidFill>
                  <a:schemeClr val="bg1"/>
                </a:solidFill>
                <a:sym typeface="Symbol" panose="05050102010706020507" pitchFamily="18" charset="2"/>
              </a:rPr>
              <a:t>phenobarbital, phenytoin, </a:t>
            </a:r>
          </a:p>
          <a:p>
            <a:pPr marL="0" indent="0">
              <a:buNone/>
            </a:pPr>
            <a:r>
              <a:rPr lang="hu-HU" sz="1400" noProof="1">
                <a:solidFill>
                  <a:schemeClr val="bg1"/>
                </a:solidFill>
                <a:sym typeface="Symbol" panose="05050102010706020507" pitchFamily="18" charset="2"/>
              </a:rPr>
              <a:t>carbamazepin, valproinsav, oxcarbazepin; talidomide, levalidomide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)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Tireotoxikózist okozók 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(</a:t>
            </a:r>
            <a:r>
              <a:rPr lang="hu-HU" sz="1400" noProof="1">
                <a:solidFill>
                  <a:schemeClr val="bg1"/>
                </a:solidFill>
                <a:sym typeface="Symbol" panose="05050102010706020507" pitchFamily="18" charset="2"/>
              </a:rPr>
              <a:t>denileukin diftitox, alemtuzumab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)</a:t>
            </a: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  <a:sym typeface="Symbol" panose="05050102010706020507" pitchFamily="18" charset="2"/>
              </a:rPr>
              <a:t>Autoimmun pajzsmirigybetegséget (AITD) válthatnak ki </a:t>
            </a:r>
            <a:r>
              <a:rPr lang="hu-HU" sz="1400" noProof="1">
                <a:solidFill>
                  <a:schemeClr val="bg1"/>
                </a:solidFill>
                <a:sym typeface="Symbol" panose="05050102010706020507" pitchFamily="18" charset="2"/>
              </a:rPr>
              <a:t>(a</a:t>
            </a:r>
            <a:r>
              <a:rPr lang="hu-HU" sz="1400" noProof="1">
                <a:solidFill>
                  <a:schemeClr val="bg1"/>
                </a:solidFill>
              </a:rPr>
              <a:t>miodaron</a:t>
            </a:r>
            <a:r>
              <a:rPr lang="hu-HU" sz="1400" dirty="0">
                <a:solidFill>
                  <a:schemeClr val="bg1"/>
                </a:solidFill>
              </a:rPr>
              <a:t>, IFN</a:t>
            </a: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, </a:t>
            </a:r>
          </a:p>
          <a:p>
            <a:pPr marL="0" indent="0">
              <a:buNone/>
            </a:pPr>
            <a:r>
              <a:rPr lang="hu-HU" sz="1400" dirty="0">
                <a:solidFill>
                  <a:schemeClr val="bg1"/>
                </a:solidFill>
                <a:sym typeface="Symbol" panose="05050102010706020507" pitchFamily="18" charset="2"/>
              </a:rPr>
              <a:t>HAART, TKI, IL-2, ICI)</a:t>
            </a:r>
            <a:endParaRPr lang="hu-HU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1600" dirty="0">
                <a:solidFill>
                  <a:schemeClr val="bg1"/>
                </a:solidFill>
              </a:rPr>
              <a:t>	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F2572473-5FF2-1660-11C0-6A09AB818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82418"/>
              </p:ext>
            </p:extLst>
          </p:nvPr>
        </p:nvGraphicFramePr>
        <p:xfrm>
          <a:off x="1974110" y="1463775"/>
          <a:ext cx="536589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949">
                  <a:extLst>
                    <a:ext uri="{9D8B030D-6E8A-4147-A177-3AD203B41FA5}">
                      <a16:colId xmlns:a16="http://schemas.microsoft.com/office/drawing/2014/main" val="662631839"/>
                    </a:ext>
                  </a:extLst>
                </a:gridCol>
                <a:gridCol w="2682949">
                  <a:extLst>
                    <a:ext uri="{9D8B030D-6E8A-4147-A177-3AD203B41FA5}">
                      <a16:colId xmlns:a16="http://schemas.microsoft.com/office/drawing/2014/main" val="4196778713"/>
                    </a:ext>
                  </a:extLst>
                </a:gridCol>
              </a:tblGrid>
              <a:tr h="312965">
                <a:tc>
                  <a:txBody>
                    <a:bodyPr/>
                    <a:lstStyle/>
                    <a:p>
                      <a:r>
                        <a:rPr lang="hu-HU" sz="1800" dirty="0"/>
                        <a:t>TRH-TSH </a:t>
                      </a:r>
                      <a:r>
                        <a:rPr lang="hu-HU" sz="1800" dirty="0" err="1"/>
                        <a:t>szuppresszió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/>
                        <a:t>TRH-TSH stimuláció</a:t>
                      </a:r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81244"/>
                  </a:ext>
                </a:extLst>
              </a:tr>
              <a:tr h="782413">
                <a:tc>
                  <a:txBody>
                    <a:bodyPr/>
                    <a:lstStyle/>
                    <a:p>
                      <a:r>
                        <a:rPr lang="hu-HU" dirty="0" err="1"/>
                        <a:t>glükokortikoidok</a:t>
                      </a:r>
                      <a:r>
                        <a:rPr lang="hu-HU" dirty="0"/>
                        <a:t>, dopamin, dopamin agonisták, </a:t>
                      </a:r>
                      <a:r>
                        <a:rPr lang="hu-HU" dirty="0" err="1"/>
                        <a:t>szomatosztatin</a:t>
                      </a:r>
                      <a:r>
                        <a:rPr lang="hu-HU" dirty="0"/>
                        <a:t>, </a:t>
                      </a:r>
                      <a:r>
                        <a:rPr lang="hu-HU" dirty="0" err="1"/>
                        <a:t>retinoidok</a:t>
                      </a:r>
                      <a:r>
                        <a:rPr lang="hu-HU" dirty="0"/>
                        <a:t> (</a:t>
                      </a:r>
                      <a:r>
                        <a:rPr lang="hu-HU" noProof="1"/>
                        <a:t>bexarotene)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dopamin antagonisták (</a:t>
                      </a:r>
                      <a:r>
                        <a:rPr lang="en-US" noProof="0" dirty="0"/>
                        <a:t>metoclopramide, domperidone</a:t>
                      </a:r>
                      <a:r>
                        <a:rPr lang="hu-HU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680111"/>
                  </a:ext>
                </a:extLst>
              </a:tr>
            </a:tbl>
          </a:graphicData>
        </a:graphic>
      </p:graphicFrame>
      <p:pic>
        <p:nvPicPr>
          <p:cNvPr id="8" name="Kép 7">
            <a:extLst>
              <a:ext uri="{FF2B5EF4-FFF2-40B4-BE49-F238E27FC236}">
                <a16:creationId xmlns:a16="http://schemas.microsoft.com/office/drawing/2014/main" id="{D4449C2B-EDBE-6B61-A020-F69E51818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717" y="1701209"/>
            <a:ext cx="2430173" cy="210912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6D2AB0A-2130-5D18-7AEE-947EC12C5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215" y="4207393"/>
            <a:ext cx="15906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133600" y="1066800"/>
            <a:ext cx="7924800" cy="46482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>
                <a:solidFill>
                  <a:schemeClr val="bg1"/>
                </a:solidFill>
                <a:latin typeface="Swiss-721 HU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>
                <a:solidFill>
                  <a:schemeClr val="bg1"/>
                </a:solidFill>
                <a:latin typeface="Swiss-721 HU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Swiss-721 HU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Swiss-721 HU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33600" y="1066800"/>
            <a:ext cx="5486400" cy="3200400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>
                <a:solidFill>
                  <a:schemeClr val="bg1"/>
                </a:solidFill>
                <a:latin typeface="Swiss-721 HU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>
                <a:solidFill>
                  <a:schemeClr val="bg1"/>
                </a:solidFill>
                <a:latin typeface="Swiss-721 HU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Swiss-721 HU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Swiss-721 HU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altLang="hu-HU" dirty="0">
                <a:solidFill>
                  <a:schemeClr val="bg1"/>
                </a:solidFill>
              </a:rPr>
              <a:t>Jódforgalom</a:t>
            </a:r>
          </a:p>
        </p:txBody>
      </p:sp>
      <p:graphicFrame>
        <p:nvGraphicFramePr>
          <p:cNvPr id="5125" name="Object 5"/>
          <p:cNvGraphicFramePr>
            <a:graphicFrameLocks/>
          </p:cNvGraphicFramePr>
          <p:nvPr/>
        </p:nvGraphicFramePr>
        <p:xfrm>
          <a:off x="2547939" y="1036639"/>
          <a:ext cx="263525" cy="469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00050" imgH="6848475" progId="CorelDRAW.Graphic.9">
                  <p:embed/>
                </p:oleObj>
              </mc:Choice>
              <mc:Fallback>
                <p:oleObj name="CorelDRAW" r:id="rId2" imgW="400050" imgH="6848475" progId="CorelDRAW.Graphic.9">
                  <p:embed/>
                  <p:pic>
                    <p:nvPicPr>
                      <p:cNvPr id="5125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939" y="1036639"/>
                        <a:ext cx="263525" cy="469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7620000" y="1066800"/>
            <a:ext cx="2438400" cy="220980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>
                <a:solidFill>
                  <a:schemeClr val="bg1"/>
                </a:solidFill>
                <a:latin typeface="Swiss-721 HU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>
                <a:solidFill>
                  <a:schemeClr val="bg1"/>
                </a:solidFill>
                <a:latin typeface="Swiss-721 HU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Swiss-721 HU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Swiss-721 HU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2657476" y="1066800"/>
            <a:ext cx="7402513" cy="4649788"/>
          </a:xfrm>
          <a:custGeom>
            <a:avLst/>
            <a:gdLst>
              <a:gd name="T0" fmla="*/ 2147483646 w 4663"/>
              <a:gd name="T1" fmla="*/ 0 h 2929"/>
              <a:gd name="T2" fmla="*/ 2147483646 w 4663"/>
              <a:gd name="T3" fmla="*/ 0 h 2929"/>
              <a:gd name="T4" fmla="*/ 2147483646 w 4663"/>
              <a:gd name="T5" fmla="*/ 2147483646 h 2929"/>
              <a:gd name="T6" fmla="*/ 0 w 4663"/>
              <a:gd name="T7" fmla="*/ 2147483646 h 29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663" h="2929">
                <a:moveTo>
                  <a:pt x="59" y="0"/>
                </a:moveTo>
                <a:lnTo>
                  <a:pt x="4662" y="0"/>
                </a:lnTo>
                <a:lnTo>
                  <a:pt x="4662" y="2928"/>
                </a:lnTo>
                <a:lnTo>
                  <a:pt x="0" y="2928"/>
                </a:lnTo>
              </a:path>
            </a:pathLst>
          </a:custGeom>
          <a:noFill/>
          <a:ln w="12700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4121150" y="2063750"/>
            <a:ext cx="1816100" cy="977900"/>
          </a:xfrm>
          <a:prstGeom prst="rect">
            <a:avLst/>
          </a:prstGeom>
          <a:solidFill>
            <a:srgbClr val="0099CC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>
                <a:solidFill>
                  <a:schemeClr val="bg1"/>
                </a:solidFill>
                <a:latin typeface="Swiss-721 HU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>
                <a:solidFill>
                  <a:schemeClr val="bg1"/>
                </a:solidFill>
                <a:latin typeface="Swiss-721 HU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Swiss-721 HU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Swiss-721 HU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114800" y="23622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extracelluláris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folyadék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(40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I</a:t>
            </a:r>
            <a:r>
              <a:rPr lang="hu-HU" altLang="hu-HU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)</a:t>
            </a: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962400" y="1295400"/>
            <a:ext cx="2209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Anorganikus jód-pool</a:t>
            </a: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7848600" y="12954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Organikus</a:t>
            </a:r>
            <a:b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jód-pool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854950" y="2063750"/>
            <a:ext cx="1816100" cy="977900"/>
          </a:xfrm>
          <a:prstGeom prst="rect">
            <a:avLst/>
          </a:prstGeom>
          <a:solidFill>
            <a:srgbClr val="0066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>
                <a:solidFill>
                  <a:schemeClr val="bg1"/>
                </a:solidFill>
                <a:latin typeface="Swiss-721 HU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>
                <a:solidFill>
                  <a:schemeClr val="bg1"/>
                </a:solidFill>
                <a:latin typeface="Swiss-721 HU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Swiss-721 HU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Swiss-721 HU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7848600" y="23622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pajzsmirigy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(8000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I</a:t>
            </a:r>
            <a:r>
              <a:rPr lang="hu-HU" altLang="hu-HU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)</a:t>
            </a: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943600" y="19050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60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I</a:t>
            </a:r>
            <a:r>
              <a:rPr lang="hu-HU" altLang="hu-HU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</a:t>
            </a: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5943600" y="24384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I</a:t>
            </a:r>
            <a:r>
              <a:rPr lang="hu-HU" altLang="hu-HU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4425950" y="4806950"/>
            <a:ext cx="1816100" cy="596900"/>
          </a:xfrm>
          <a:prstGeom prst="rect">
            <a:avLst/>
          </a:prstGeom>
          <a:solidFill>
            <a:srgbClr val="0000CC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>
                <a:solidFill>
                  <a:schemeClr val="bg1"/>
                </a:solidFill>
                <a:latin typeface="Swiss-721 HU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>
                <a:solidFill>
                  <a:schemeClr val="bg1"/>
                </a:solidFill>
                <a:latin typeface="Swiss-721 HU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Swiss-721 HU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Swiss-721 HU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2971800" y="2590800"/>
            <a:ext cx="1143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38" name="Arc 18"/>
          <p:cNvSpPr>
            <a:spLocks/>
          </p:cNvSpPr>
          <p:nvPr/>
        </p:nvSpPr>
        <p:spPr bwMode="auto">
          <a:xfrm>
            <a:off x="2655888" y="2286000"/>
            <a:ext cx="317500" cy="317500"/>
          </a:xfrm>
          <a:custGeom>
            <a:avLst/>
            <a:gdLst>
              <a:gd name="T0" fmla="*/ 2147483646 w 21600"/>
              <a:gd name="T1" fmla="*/ 2147483646 h 21600"/>
              <a:gd name="T2" fmla="*/ 0 w 21600"/>
              <a:gd name="T3" fmla="*/ 0 h 21600"/>
              <a:gd name="T4" fmla="*/ 2147483646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V="1">
            <a:off x="2667000" y="838200"/>
            <a:ext cx="0" cy="1447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2514600" y="22098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I</a:t>
            </a:r>
            <a:r>
              <a:rPr lang="hu-HU" altLang="hu-HU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</a:t>
            </a:r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2773364" y="1066800"/>
            <a:ext cx="4848225" cy="3201988"/>
          </a:xfrm>
          <a:custGeom>
            <a:avLst/>
            <a:gdLst>
              <a:gd name="T0" fmla="*/ 2147483646 w 3054"/>
              <a:gd name="T1" fmla="*/ 0 h 2017"/>
              <a:gd name="T2" fmla="*/ 2147483646 w 3054"/>
              <a:gd name="T3" fmla="*/ 2147483646 h 2017"/>
              <a:gd name="T4" fmla="*/ 0 w 3054"/>
              <a:gd name="T5" fmla="*/ 2147483646 h 20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54" h="2017">
                <a:moveTo>
                  <a:pt x="3053" y="0"/>
                </a:moveTo>
                <a:lnTo>
                  <a:pt x="3053" y="2016"/>
                </a:lnTo>
                <a:lnTo>
                  <a:pt x="0" y="2016"/>
                </a:lnTo>
              </a:path>
            </a:pathLst>
          </a:custGeom>
          <a:noFill/>
          <a:ln w="12700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5943600" y="2286000"/>
            <a:ext cx="1905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5943600" y="2819400"/>
            <a:ext cx="1905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2133600" y="1066800"/>
            <a:ext cx="552450" cy="4649788"/>
          </a:xfrm>
          <a:custGeom>
            <a:avLst/>
            <a:gdLst>
              <a:gd name="T0" fmla="*/ 2147483646 w 348"/>
              <a:gd name="T1" fmla="*/ 0 h 2929"/>
              <a:gd name="T2" fmla="*/ 0 w 348"/>
              <a:gd name="T3" fmla="*/ 0 h 2929"/>
              <a:gd name="T4" fmla="*/ 0 w 348"/>
              <a:gd name="T5" fmla="*/ 2147483646 h 2929"/>
              <a:gd name="T6" fmla="*/ 2147483646 w 348"/>
              <a:gd name="T7" fmla="*/ 2147483646 h 29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8" h="2929">
                <a:moveTo>
                  <a:pt x="347" y="0"/>
                </a:moveTo>
                <a:lnTo>
                  <a:pt x="0" y="0"/>
                </a:lnTo>
                <a:lnTo>
                  <a:pt x="0" y="2928"/>
                </a:lnTo>
                <a:lnTo>
                  <a:pt x="304" y="2928"/>
                </a:lnTo>
              </a:path>
            </a:pathLst>
          </a:custGeom>
          <a:noFill/>
          <a:ln w="12700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>
            <a:off x="2133600" y="4267200"/>
            <a:ext cx="4572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7620000" y="3276600"/>
            <a:ext cx="24384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854950" y="4425950"/>
            <a:ext cx="1816100" cy="977900"/>
          </a:xfrm>
          <a:prstGeom prst="rect">
            <a:avLst/>
          </a:prstGeom>
          <a:solidFill>
            <a:srgbClr val="0000CC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CC66"/>
              </a:buClr>
              <a:buSzPct val="75000"/>
              <a:buFont typeface="Wingdings" panose="05000000000000000000" pitchFamily="2" charset="2"/>
              <a:buChar char="n"/>
              <a:defRPr sz="3200" b="1">
                <a:solidFill>
                  <a:schemeClr val="bg1"/>
                </a:solidFill>
                <a:latin typeface="Swiss-721 HU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CC"/>
              </a:buClr>
              <a:buSzPct val="65000"/>
              <a:buFont typeface="Wingdings" panose="05000000000000000000" pitchFamily="2" charset="2"/>
              <a:buChar char="u"/>
              <a:defRPr sz="2800" b="1">
                <a:solidFill>
                  <a:schemeClr val="bg1"/>
                </a:solidFill>
                <a:latin typeface="Swiss-721 HU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Swiss-721 HU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Swiss-721 HU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Swiss-721 HU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hu-HU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7848600" y="4419600"/>
            <a:ext cx="18288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</a:t>
            </a:r>
            <a:r>
              <a:rPr lang="hu-HU" altLang="hu-HU" sz="1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-T</a:t>
            </a:r>
            <a:r>
              <a:rPr lang="hu-HU" altLang="hu-HU" sz="1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pool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(600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g)</a:t>
            </a:r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 flipV="1">
            <a:off x="8763000" y="3048000"/>
            <a:ext cx="0" cy="1371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8458200" y="35814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(T</a:t>
            </a:r>
            <a:r>
              <a:rPr lang="hu-HU" altLang="hu-HU" sz="1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+T</a:t>
            </a:r>
            <a:r>
              <a:rPr lang="hu-HU" altLang="hu-HU" sz="1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)-I</a:t>
            </a:r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 flipV="1">
            <a:off x="5334000" y="3048000"/>
            <a:ext cx="0" cy="1752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4876800" y="37338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28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I</a:t>
            </a:r>
            <a:r>
              <a:rPr lang="hu-HU" altLang="hu-HU" sz="1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</a:t>
            </a:r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>
            <a:off x="6248400" y="5105400"/>
            <a:ext cx="16002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6172200" y="45720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30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(T</a:t>
            </a:r>
            <a:r>
              <a:rPr lang="hu-HU" altLang="hu-HU" sz="1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+T</a:t>
            </a:r>
            <a:r>
              <a:rPr lang="hu-HU" altLang="hu-HU" sz="1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)-I</a:t>
            </a:r>
          </a:p>
        </p:txBody>
      </p:sp>
      <p:sp>
        <p:nvSpPr>
          <p:cNvPr id="17443" name="Rectangle 35"/>
          <p:cNvSpPr>
            <a:spLocks noChangeArrowheads="1"/>
          </p:cNvSpPr>
          <p:nvPr/>
        </p:nvSpPr>
        <p:spPr bwMode="auto">
          <a:xfrm>
            <a:off x="4419600" y="49530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szövetek</a:t>
            </a:r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>
            <a:off x="2971800" y="5105400"/>
            <a:ext cx="99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57" name="Arc 37"/>
          <p:cNvSpPr>
            <a:spLocks/>
          </p:cNvSpPr>
          <p:nvPr/>
        </p:nvSpPr>
        <p:spPr bwMode="auto">
          <a:xfrm rot="10800000">
            <a:off x="2654300" y="5105400"/>
            <a:ext cx="317500" cy="3175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>
            <a:off x="2667000" y="5410200"/>
            <a:ext cx="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1828800" y="6248400"/>
            <a:ext cx="1676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 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organic</a:t>
            </a:r>
            <a:b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(széklet)</a:t>
            </a:r>
          </a:p>
        </p:txBody>
      </p:sp>
      <p:sp>
        <p:nvSpPr>
          <p:cNvPr id="5160" name="Arc 40"/>
          <p:cNvSpPr>
            <a:spLocks/>
          </p:cNvSpPr>
          <p:nvPr/>
        </p:nvSpPr>
        <p:spPr bwMode="auto">
          <a:xfrm>
            <a:off x="4040188" y="4933951"/>
            <a:ext cx="228600" cy="341313"/>
          </a:xfrm>
          <a:custGeom>
            <a:avLst/>
            <a:gdLst>
              <a:gd name="T0" fmla="*/ 2147483646 w 21600"/>
              <a:gd name="T1" fmla="*/ 2147483646 h 43192"/>
              <a:gd name="T2" fmla="*/ 2147483646 w 21600"/>
              <a:gd name="T3" fmla="*/ 0 h 43192"/>
              <a:gd name="T4" fmla="*/ 2147483646 w 21600"/>
              <a:gd name="T5" fmla="*/ 2147483646 h 43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2" fill="none" extrusionOk="0">
                <a:moveTo>
                  <a:pt x="21600" y="43192"/>
                </a:moveTo>
                <a:cubicBezTo>
                  <a:pt x="9670" y="43192"/>
                  <a:pt x="0" y="33521"/>
                  <a:pt x="0" y="21592"/>
                </a:cubicBezTo>
                <a:cubicBezTo>
                  <a:pt x="0" y="9895"/>
                  <a:pt x="9310" y="323"/>
                  <a:pt x="21003" y="0"/>
                </a:cubicBezTo>
              </a:path>
              <a:path w="21600" h="43192" stroke="0" extrusionOk="0">
                <a:moveTo>
                  <a:pt x="21600" y="43192"/>
                </a:moveTo>
                <a:cubicBezTo>
                  <a:pt x="9670" y="43192"/>
                  <a:pt x="0" y="33521"/>
                  <a:pt x="0" y="21592"/>
                </a:cubicBezTo>
                <a:cubicBezTo>
                  <a:pt x="0" y="9895"/>
                  <a:pt x="9310" y="323"/>
                  <a:pt x="21003" y="0"/>
                </a:cubicBezTo>
                <a:lnTo>
                  <a:pt x="21600" y="21592"/>
                </a:lnTo>
                <a:lnTo>
                  <a:pt x="21600" y="43192"/>
                </a:lnTo>
                <a:close/>
              </a:path>
            </a:pathLst>
          </a:custGeom>
          <a:noFill/>
          <a:ln w="25400" cap="rnd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>
            <a:off x="4114800" y="5105400"/>
            <a:ext cx="3048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62" name="Line 42"/>
          <p:cNvSpPr>
            <a:spLocks noChangeShapeType="1"/>
          </p:cNvSpPr>
          <p:nvPr/>
        </p:nvSpPr>
        <p:spPr bwMode="auto">
          <a:xfrm>
            <a:off x="4267200" y="5257800"/>
            <a:ext cx="0" cy="838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>
            <a:off x="4267200" y="3048000"/>
            <a:ext cx="0" cy="1905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52" name="Rectangle 44"/>
          <p:cNvSpPr>
            <a:spLocks noChangeArrowheads="1"/>
          </p:cNvSpPr>
          <p:nvPr/>
        </p:nvSpPr>
        <p:spPr bwMode="auto">
          <a:xfrm>
            <a:off x="3514725" y="6248400"/>
            <a:ext cx="1676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98 </a:t>
            </a:r>
            <a:r>
              <a:rPr lang="hu-HU" alt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 I</a:t>
            </a:r>
            <a:r>
              <a:rPr lang="hu-HU" altLang="hu-HU" sz="1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</a:t>
            </a:r>
            <a:br>
              <a:rPr lang="hu-HU" alt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</a:br>
            <a:r>
              <a:rPr lang="hu-HU" alt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(vizelet)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C5583C-5600-5F7B-584C-5C886EC1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182" y="381000"/>
            <a:ext cx="8633637" cy="958702"/>
          </a:xfrm>
        </p:spPr>
        <p:txBody>
          <a:bodyPr/>
          <a:lstStyle/>
          <a:p>
            <a:r>
              <a:rPr lang="hu-HU" sz="3800" dirty="0">
                <a:solidFill>
                  <a:schemeClr val="bg1"/>
                </a:solidFill>
              </a:rPr>
              <a:t>Egyéb, pajzsmirigyműködésre ható anyagok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4E6680-5134-47BE-43A2-046970482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2334" y="2124847"/>
            <a:ext cx="8032898" cy="4632252"/>
          </a:xfrm>
        </p:spPr>
        <p:txBody>
          <a:bodyPr/>
          <a:lstStyle/>
          <a:p>
            <a:r>
              <a:rPr lang="hu-HU" sz="2800" dirty="0">
                <a:solidFill>
                  <a:schemeClr val="bg1"/>
                </a:solidFill>
              </a:rPr>
              <a:t>Endokrin diszruptorok</a:t>
            </a:r>
          </a:p>
          <a:p>
            <a:pPr lvl="1"/>
            <a:r>
              <a:rPr lang="hu-HU" sz="1800" dirty="0">
                <a:solidFill>
                  <a:schemeClr val="bg1"/>
                </a:solidFill>
              </a:rPr>
              <a:t>PCB (tumort okozhat)</a:t>
            </a:r>
          </a:p>
          <a:p>
            <a:pPr lvl="1"/>
            <a:r>
              <a:rPr lang="hu-HU" sz="1800" dirty="0">
                <a:solidFill>
                  <a:schemeClr val="bg1"/>
                </a:solidFill>
              </a:rPr>
              <a:t>PBDE (pajzsmirigy göb képződést okozhat)</a:t>
            </a:r>
          </a:p>
          <a:p>
            <a:pPr lvl="1"/>
            <a:r>
              <a:rPr lang="hu-HU" sz="1800" dirty="0">
                <a:solidFill>
                  <a:schemeClr val="bg1"/>
                </a:solidFill>
              </a:rPr>
              <a:t>Peszticidek (</a:t>
            </a:r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AITD-t válthatnak ki)</a:t>
            </a:r>
            <a:endParaRPr lang="hu-HU" sz="1800" dirty="0">
              <a:solidFill>
                <a:schemeClr val="bg1"/>
              </a:solidFill>
            </a:endParaRPr>
          </a:p>
          <a:p>
            <a:pPr lvl="1"/>
            <a:r>
              <a:rPr lang="hu-HU" sz="1800" dirty="0">
                <a:solidFill>
                  <a:schemeClr val="bg1"/>
                </a:solidFill>
              </a:rPr>
              <a:t>Nehézfémek (nikkel, vanádium, króm, higany </a:t>
            </a:r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 hipotireózis alakulhat ki)</a:t>
            </a:r>
          </a:p>
          <a:p>
            <a:pPr lvl="1"/>
            <a:r>
              <a:rPr lang="hu-HU" sz="1800" noProof="1">
                <a:solidFill>
                  <a:schemeClr val="bg1"/>
                </a:solidFill>
                <a:sym typeface="Symbol" panose="05050102010706020507" pitchFamily="18" charset="2"/>
              </a:rPr>
              <a:t>Benzofenon </a:t>
            </a:r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(UV-védő  T4-t és T3-t csökkenti)</a:t>
            </a:r>
          </a:p>
          <a:p>
            <a:pPr lvl="1"/>
            <a:endParaRPr lang="hu-HU" sz="1800" dirty="0">
              <a:solidFill>
                <a:schemeClr val="bg1"/>
              </a:solidFill>
            </a:endParaRPr>
          </a:p>
          <a:p>
            <a:r>
              <a:rPr lang="hu-HU" sz="2800" dirty="0">
                <a:solidFill>
                  <a:schemeClr val="bg1"/>
                </a:solidFill>
              </a:rPr>
              <a:t>Táplálék kiegészítők</a:t>
            </a:r>
          </a:p>
          <a:p>
            <a:pPr lvl="1"/>
            <a:r>
              <a:rPr lang="hu-HU" sz="1800" dirty="0">
                <a:solidFill>
                  <a:schemeClr val="bg1"/>
                </a:solidFill>
              </a:rPr>
              <a:t>Szelén és inozitol (autoimmun betegség kialakulását gátolja)</a:t>
            </a:r>
          </a:p>
          <a:p>
            <a:pPr lvl="1"/>
            <a:r>
              <a:rPr lang="hu-HU" sz="1800" dirty="0">
                <a:solidFill>
                  <a:schemeClr val="bg1"/>
                </a:solidFill>
              </a:rPr>
              <a:t>L-karnitin (hormonhatás modulátor, gátolja a T3 sejtmagba történő bejutását </a:t>
            </a:r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 enyhíti a tireotoxikózis tüneteit)</a:t>
            </a:r>
          </a:p>
          <a:p>
            <a:pPr lvl="1"/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Magas jódtartalmú készítmények (</a:t>
            </a:r>
            <a:r>
              <a:rPr lang="en-US" sz="1800" dirty="0">
                <a:solidFill>
                  <a:schemeClr val="bg1"/>
                </a:solidFill>
                <a:sym typeface="Symbol" panose="05050102010706020507" pitchFamily="18" charset="2"/>
              </a:rPr>
              <a:t>kelp</a:t>
            </a:r>
            <a:r>
              <a:rPr lang="hu-HU" sz="1800" dirty="0">
                <a:solidFill>
                  <a:schemeClr val="bg1"/>
                </a:solidFill>
                <a:sym typeface="Symbol" panose="05050102010706020507" pitchFamily="18" charset="2"/>
              </a:rPr>
              <a:t>  tireotoxikózist okozhatnak)</a:t>
            </a: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D1CD75A-0EA6-BCE0-55A7-2E75819963EC}"/>
              </a:ext>
            </a:extLst>
          </p:cNvPr>
          <p:cNvSpPr txBox="1"/>
          <p:nvPr/>
        </p:nvSpPr>
        <p:spPr>
          <a:xfrm>
            <a:off x="2112334" y="140911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Monatelli, S Benvenga et al: Drugs and Other Substances Interfering with Thyroid Function 2018, in: Thyroid Diseases, Pathogenesis, Diagnosis and Treatment, Editors: Paolo Vitti, Laszlo Hegedüs, Ed by </a:t>
            </a:r>
            <a:r>
              <a:rPr lang="en-US" sz="1200" i="1" kern="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Springer</a:t>
            </a:r>
            <a:r>
              <a:rPr lang="en-US" sz="1200" kern="100" noProof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u="sng" kern="100" noProof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https://doi.org/10.1007/978-3-319-45013-1_27</a:t>
            </a:r>
            <a:r>
              <a:rPr lang="en-US" sz="1200" kern="100" noProof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77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5" name="Rectangle 7"/>
          <p:cNvSpPr>
            <a:spLocks noGrp="1" noChangeArrowheads="1"/>
          </p:cNvSpPr>
          <p:nvPr>
            <p:ph type="title"/>
          </p:nvPr>
        </p:nvSpPr>
        <p:spPr>
          <a:xfrm>
            <a:off x="2352196" y="231775"/>
            <a:ext cx="7793037" cy="692150"/>
          </a:xfrm>
        </p:spPr>
        <p:txBody>
          <a:bodyPr/>
          <a:lstStyle/>
          <a:p>
            <a:pPr algn="ctr">
              <a:defRPr/>
            </a:pPr>
            <a:r>
              <a:rPr lang="hu-HU" altLang="hu-HU" sz="3300" noProof="1">
                <a:solidFill>
                  <a:schemeClr val="bg1"/>
                </a:solidFill>
              </a:rPr>
              <a:t>Hyperthyreosis/Hypothyreosis kezelése</a:t>
            </a:r>
          </a:p>
        </p:txBody>
      </p:sp>
      <p:pic>
        <p:nvPicPr>
          <p:cNvPr id="34819" name="Picture 6" descr="Thyroid_prea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514" y="1450976"/>
            <a:ext cx="7280275" cy="4652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637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517775" y="6300789"/>
            <a:ext cx="7772400" cy="325437"/>
          </a:xfrm>
        </p:spPr>
        <p:txBody>
          <a:bodyPr/>
          <a:lstStyle/>
          <a:p>
            <a:pPr algn="r">
              <a:lnSpc>
                <a:spcPct val="80000"/>
              </a:lnSpc>
              <a:defRPr/>
            </a:pPr>
            <a:r>
              <a:rPr lang="hu-HU" altLang="hu-HU" sz="700"/>
              <a:t>Thyroid 2003 January</a:t>
            </a:r>
          </a:p>
        </p:txBody>
      </p:sp>
      <p:cxnSp>
        <p:nvCxnSpPr>
          <p:cNvPr id="3" name="Egyenes összekötő 2"/>
          <p:cNvCxnSpPr/>
          <p:nvPr/>
        </p:nvCxnSpPr>
        <p:spPr bwMode="auto">
          <a:xfrm flipH="1">
            <a:off x="6390468" y="1450976"/>
            <a:ext cx="15499" cy="46529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zövegdoboz 3">
            <a:extLst>
              <a:ext uri="{FF2B5EF4-FFF2-40B4-BE49-F238E27FC236}">
                <a16:creationId xmlns:a16="http://schemas.microsoft.com/office/drawing/2014/main" id="{EDCD8720-D617-831F-ED5F-8AE7A727E08A}"/>
              </a:ext>
            </a:extLst>
          </p:cNvPr>
          <p:cNvSpPr txBox="1"/>
          <p:nvPr/>
        </p:nvSpPr>
        <p:spPr>
          <a:xfrm>
            <a:off x="5091674" y="2286001"/>
            <a:ext cx="128329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u-HU" sz="1200" b="1"/>
              <a:t>Non-ekvilibrium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8C4E04D-5FFE-D87C-15B2-EBF70A605789}"/>
              </a:ext>
            </a:extLst>
          </p:cNvPr>
          <p:cNvSpPr txBox="1"/>
          <p:nvPr/>
        </p:nvSpPr>
        <p:spPr>
          <a:xfrm>
            <a:off x="7264259" y="2222207"/>
            <a:ext cx="95915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u-HU" sz="1200" b="1"/>
              <a:t>Non-ekvilibrium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47302F-B03A-208F-E4D4-8A487EF8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noProof="1">
                <a:solidFill>
                  <a:schemeClr val="bg1"/>
                </a:solidFill>
              </a:rPr>
              <a:t>Tireotoxikózissal</a:t>
            </a:r>
            <a:r>
              <a:rPr lang="hu-HU" dirty="0">
                <a:solidFill>
                  <a:schemeClr val="bg1"/>
                </a:solidFill>
              </a:rPr>
              <a:t> járó állapotok</a:t>
            </a:r>
          </a:p>
        </p:txBody>
      </p:sp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5D228AE6-5D21-A282-CA52-D556A15F5D67}"/>
              </a:ext>
            </a:extLst>
          </p:cNvPr>
          <p:cNvSpPr/>
          <p:nvPr/>
        </p:nvSpPr>
        <p:spPr bwMode="auto">
          <a:xfrm rot="2153376">
            <a:off x="5076326" y="1307915"/>
            <a:ext cx="627321" cy="76554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D1FFC626-B4C2-52A8-05FB-9F8EA53430C5}"/>
              </a:ext>
            </a:extLst>
          </p:cNvPr>
          <p:cNvSpPr/>
          <p:nvPr/>
        </p:nvSpPr>
        <p:spPr bwMode="auto">
          <a:xfrm rot="17726555">
            <a:off x="7132527" y="1253711"/>
            <a:ext cx="627321" cy="765545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F6212D8-1B75-1C21-C7FB-B95DD649C7BC}"/>
              </a:ext>
            </a:extLst>
          </p:cNvPr>
          <p:cNvSpPr txBox="1"/>
          <p:nvPr/>
        </p:nvSpPr>
        <p:spPr>
          <a:xfrm>
            <a:off x="3272613" y="2184665"/>
            <a:ext cx="2923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Hormon túltermelés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B274F01-25C4-FA9A-97ED-952204020C97}"/>
              </a:ext>
            </a:extLst>
          </p:cNvPr>
          <p:cNvSpPr txBox="1"/>
          <p:nvPr/>
        </p:nvSpPr>
        <p:spPr>
          <a:xfrm>
            <a:off x="7017819" y="1646594"/>
            <a:ext cx="2923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Tireoiditisz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1BE90B8B-77FF-2B23-B72D-BAE074EE2C21}"/>
              </a:ext>
            </a:extLst>
          </p:cNvPr>
          <p:cNvSpPr txBox="1"/>
          <p:nvPr/>
        </p:nvSpPr>
        <p:spPr>
          <a:xfrm>
            <a:off x="7101960" y="3011026"/>
            <a:ext cx="3173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>
                <a:solidFill>
                  <a:srgbClr val="FFC000"/>
                </a:solidFill>
              </a:rPr>
              <a:t>A hormonrendellenesség átmeneti!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8074891B-5C1C-9479-F413-6AC34DDBFBCB}"/>
              </a:ext>
            </a:extLst>
          </p:cNvPr>
          <p:cNvSpPr txBox="1"/>
          <p:nvPr/>
        </p:nvSpPr>
        <p:spPr>
          <a:xfrm>
            <a:off x="7457411" y="2057512"/>
            <a:ext cx="2383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bg1"/>
                </a:solidFill>
              </a:rPr>
              <a:t>de Quervain (szubakut)</a:t>
            </a:r>
          </a:p>
          <a:p>
            <a:r>
              <a:rPr lang="hu-HU" sz="1600" b="1">
                <a:solidFill>
                  <a:schemeClr val="bg1"/>
                </a:solidFill>
              </a:rPr>
              <a:t>Néma</a:t>
            </a:r>
          </a:p>
          <a:p>
            <a:r>
              <a:rPr lang="hu-HU" sz="1600" b="1">
                <a:solidFill>
                  <a:schemeClr val="bg1"/>
                </a:solidFill>
              </a:rPr>
              <a:t>Posztpartum</a:t>
            </a:r>
          </a:p>
          <a:p>
            <a:r>
              <a:rPr lang="hu-HU" sz="1600" b="1">
                <a:solidFill>
                  <a:schemeClr val="bg1"/>
                </a:solidFill>
              </a:rPr>
              <a:t>Hashitoxikózis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E9386E9F-ADDA-BF5C-5898-6D376F34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355" y="3828654"/>
            <a:ext cx="3107551" cy="29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80988"/>
            <a:ext cx="9142413" cy="609600"/>
          </a:xfrm>
        </p:spPr>
        <p:txBody>
          <a:bodyPr/>
          <a:lstStyle/>
          <a:p>
            <a:pPr>
              <a:defRPr/>
            </a:pPr>
            <a:r>
              <a:rPr lang="hu-HU" altLang="hu-HU" sz="3600" dirty="0">
                <a:solidFill>
                  <a:schemeClr val="bg1"/>
                </a:solidFill>
              </a:rPr>
              <a:t>A </a:t>
            </a:r>
            <a:r>
              <a:rPr lang="hu-HU" altLang="hu-HU" sz="3600" dirty="0" err="1">
                <a:solidFill>
                  <a:schemeClr val="bg1"/>
                </a:solidFill>
              </a:rPr>
              <a:t>tireoiditisz</a:t>
            </a:r>
            <a:r>
              <a:rPr lang="hu-HU" altLang="hu-HU" sz="3600" dirty="0">
                <a:solidFill>
                  <a:schemeClr val="bg1"/>
                </a:solidFill>
              </a:rPr>
              <a:t> lefolyása</a:t>
            </a:r>
          </a:p>
        </p:txBody>
      </p:sp>
      <p:graphicFrame>
        <p:nvGraphicFramePr>
          <p:cNvPr id="46083" name="Object 3"/>
          <p:cNvGraphicFramePr>
            <a:graphicFrameLocks/>
          </p:cNvGraphicFramePr>
          <p:nvPr/>
        </p:nvGraphicFramePr>
        <p:xfrm>
          <a:off x="2435225" y="1624014"/>
          <a:ext cx="7234238" cy="416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5267325" imgH="3038475" progId="CorelDRAW.Graphic.9">
                  <p:embed/>
                </p:oleObj>
              </mc:Choice>
              <mc:Fallback>
                <p:oleObj name="CorelDRAW" r:id="rId3" imgW="5267325" imgH="3038475" progId="CorelDRAW.Graphic.9">
                  <p:embed/>
                  <p:pic>
                    <p:nvPicPr>
                      <p:cNvPr id="46083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5225" y="1624014"/>
                        <a:ext cx="7234238" cy="416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297114" y="2171700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15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297114" y="3286125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411414" y="4413250"/>
            <a:ext cx="30003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5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422525" y="5559425"/>
            <a:ext cx="30003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2716213" y="2179638"/>
            <a:ext cx="498534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300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2716213" y="3294063"/>
            <a:ext cx="498534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200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2716213" y="4421188"/>
            <a:ext cx="498534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100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2749550" y="5567363"/>
            <a:ext cx="30003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8847138" y="2173288"/>
            <a:ext cx="498534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100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8963026" y="3821113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50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8963026" y="4689475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25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9077325" y="5561013"/>
            <a:ext cx="30003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9388475" y="2173288"/>
            <a:ext cx="498534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100</a:t>
            </a: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9388476" y="3821113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50</a:t>
            </a: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9388476" y="4689475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25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9410700" y="5568950"/>
            <a:ext cx="30003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8963026" y="3028950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75</a:t>
            </a: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9388476" y="3028950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75</a:t>
            </a: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328989" y="5759450"/>
            <a:ext cx="30003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8393114" y="5759450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24</a:t>
            </a: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4249739" y="5759450"/>
            <a:ext cx="30003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5172075" y="5759450"/>
            <a:ext cx="30003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6075364" y="5759450"/>
            <a:ext cx="30003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6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999289" y="5759450"/>
            <a:ext cx="30003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8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7824789" y="5759450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</a:t>
            </a:r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>
            <a:off x="4392613" y="5683251"/>
            <a:ext cx="0" cy="1063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110" name="Line 30"/>
          <p:cNvSpPr>
            <a:spLocks noChangeShapeType="1"/>
          </p:cNvSpPr>
          <p:nvPr/>
        </p:nvSpPr>
        <p:spPr bwMode="auto">
          <a:xfrm>
            <a:off x="5311775" y="5683251"/>
            <a:ext cx="0" cy="1063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111" name="Line 31"/>
          <p:cNvSpPr>
            <a:spLocks noChangeShapeType="1"/>
          </p:cNvSpPr>
          <p:nvPr/>
        </p:nvSpPr>
        <p:spPr bwMode="auto">
          <a:xfrm>
            <a:off x="6230938" y="5683251"/>
            <a:ext cx="0" cy="1063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112" name="Line 32"/>
          <p:cNvSpPr>
            <a:spLocks noChangeShapeType="1"/>
          </p:cNvSpPr>
          <p:nvPr/>
        </p:nvSpPr>
        <p:spPr bwMode="auto">
          <a:xfrm>
            <a:off x="7150100" y="5683251"/>
            <a:ext cx="0" cy="1063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>
            <a:off x="8035925" y="5691188"/>
            <a:ext cx="0" cy="10636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826" name="Rectangle 34"/>
          <p:cNvSpPr>
            <a:spLocks noChangeArrowheads="1"/>
          </p:cNvSpPr>
          <p:nvPr/>
        </p:nvSpPr>
        <p:spPr bwMode="auto">
          <a:xfrm>
            <a:off x="4792664" y="2051050"/>
            <a:ext cx="1013291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Euthyroid</a:t>
            </a:r>
          </a:p>
        </p:txBody>
      </p:sp>
      <p:sp>
        <p:nvSpPr>
          <p:cNvPr id="33827" name="Rectangle 35"/>
          <p:cNvSpPr>
            <a:spLocks noChangeArrowheads="1"/>
          </p:cNvSpPr>
          <p:nvPr/>
        </p:nvSpPr>
        <p:spPr bwMode="auto">
          <a:xfrm>
            <a:off x="5767388" y="2647950"/>
            <a:ext cx="1252138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Hypothyroid</a:t>
            </a: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3570289" y="4454525"/>
            <a:ext cx="1317861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Hyperthyroid</a:t>
            </a: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7369176" y="2303463"/>
            <a:ext cx="967381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Recovery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299325" y="3300413"/>
            <a:ext cx="1118448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131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I-Uptake</a:t>
            </a:r>
          </a:p>
        </p:txBody>
      </p:sp>
      <p:sp>
        <p:nvSpPr>
          <p:cNvPr id="46119" name="Line 39"/>
          <p:cNvSpPr>
            <a:spLocks noChangeShapeType="1"/>
          </p:cNvSpPr>
          <p:nvPr/>
        </p:nvSpPr>
        <p:spPr bwMode="auto">
          <a:xfrm flipH="1">
            <a:off x="7870825" y="3578226"/>
            <a:ext cx="107950" cy="32226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7358064" y="5138738"/>
            <a:ext cx="5135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TSH</a:t>
            </a:r>
          </a:p>
        </p:txBody>
      </p:sp>
      <p:sp>
        <p:nvSpPr>
          <p:cNvPr id="46121" name="Line 41"/>
          <p:cNvSpPr>
            <a:spLocks noChangeShapeType="1"/>
          </p:cNvSpPr>
          <p:nvPr/>
        </p:nvSpPr>
        <p:spPr bwMode="auto">
          <a:xfrm flipV="1">
            <a:off x="7870826" y="5076825"/>
            <a:ext cx="193675" cy="1079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4364039" y="1687513"/>
            <a:ext cx="355867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</a:t>
            </a:r>
            <a:r>
              <a:rPr lang="hu-HU" altLang="hu-HU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4229101" y="2738438"/>
            <a:ext cx="355867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</a:t>
            </a:r>
            <a:r>
              <a:rPr lang="hu-HU" altLang="hu-HU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</a:p>
        </p:txBody>
      </p:sp>
      <p:sp>
        <p:nvSpPr>
          <p:cNvPr id="46124" name="Line 44"/>
          <p:cNvSpPr>
            <a:spLocks noChangeShapeType="1"/>
          </p:cNvSpPr>
          <p:nvPr/>
        </p:nvSpPr>
        <p:spPr bwMode="auto">
          <a:xfrm>
            <a:off x="4543425" y="1962151"/>
            <a:ext cx="0" cy="15081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125" name="Line 45"/>
          <p:cNvSpPr>
            <a:spLocks noChangeShapeType="1"/>
          </p:cNvSpPr>
          <p:nvPr/>
        </p:nvSpPr>
        <p:spPr bwMode="auto">
          <a:xfrm flipV="1">
            <a:off x="4532314" y="2797176"/>
            <a:ext cx="160337" cy="7461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3838" name="Rectangle 46"/>
          <p:cNvSpPr>
            <a:spLocks noChangeArrowheads="1"/>
          </p:cNvSpPr>
          <p:nvPr/>
        </p:nvSpPr>
        <p:spPr bwMode="auto">
          <a:xfrm rot="16200000">
            <a:off x="1691592" y="3681677"/>
            <a:ext cx="1001493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</a:t>
            </a:r>
            <a:r>
              <a:rPr lang="hu-HU" altLang="hu-HU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 (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g/dl)</a:t>
            </a:r>
          </a:p>
        </p:txBody>
      </p:sp>
      <p:sp>
        <p:nvSpPr>
          <p:cNvPr id="33839" name="Rectangle 47"/>
          <p:cNvSpPr>
            <a:spLocks noChangeArrowheads="1"/>
          </p:cNvSpPr>
          <p:nvPr/>
        </p:nvSpPr>
        <p:spPr bwMode="auto">
          <a:xfrm rot="16200000">
            <a:off x="2822725" y="3681678"/>
            <a:ext cx="993477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</a:t>
            </a:r>
            <a:r>
              <a:rPr lang="hu-HU" altLang="hu-HU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 (ng/dl)</a:t>
            </a:r>
          </a:p>
        </p:txBody>
      </p:sp>
      <p:sp>
        <p:nvSpPr>
          <p:cNvPr id="33840" name="Rectangle 48"/>
          <p:cNvSpPr>
            <a:spLocks noChangeArrowheads="1"/>
          </p:cNvSpPr>
          <p:nvPr/>
        </p:nvSpPr>
        <p:spPr bwMode="auto">
          <a:xfrm>
            <a:off x="8104189" y="6024563"/>
            <a:ext cx="937757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hónapok</a:t>
            </a:r>
          </a:p>
        </p:txBody>
      </p:sp>
      <p:sp>
        <p:nvSpPr>
          <p:cNvPr id="33841" name="Rectangle 49"/>
          <p:cNvSpPr>
            <a:spLocks noChangeArrowheads="1"/>
          </p:cNvSpPr>
          <p:nvPr/>
        </p:nvSpPr>
        <p:spPr bwMode="auto">
          <a:xfrm rot="5400000" flipH="1">
            <a:off x="8174869" y="3680884"/>
            <a:ext cx="1246110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TSH (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U/ml)</a:t>
            </a:r>
          </a:p>
        </p:txBody>
      </p:sp>
      <p:sp>
        <p:nvSpPr>
          <p:cNvPr id="33842" name="Rectangle 50"/>
          <p:cNvSpPr>
            <a:spLocks noChangeArrowheads="1"/>
          </p:cNvSpPr>
          <p:nvPr/>
        </p:nvSpPr>
        <p:spPr bwMode="auto">
          <a:xfrm rot="5400000">
            <a:off x="8933548" y="3681678"/>
            <a:ext cx="2202078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24-HR</a:t>
            </a:r>
            <a:r>
              <a:rPr lang="hu-HU" altLang="hu-HU" sz="16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        131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I-Uptake (%)</a:t>
            </a:r>
          </a:p>
        </p:txBody>
      </p:sp>
    </p:spTree>
    <p:extLst>
      <p:ext uri="{BB962C8B-B14F-4D97-AF65-F5344CB8AC3E}">
        <p14:creationId xmlns:p14="http://schemas.microsoft.com/office/powerpoint/2010/main" val="2631313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47302F-B03A-208F-E4D4-8A487EF8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1">
                <a:solidFill>
                  <a:schemeClr val="bg1"/>
                </a:solidFill>
              </a:rPr>
              <a:t>Tireotoxikózissal</a:t>
            </a:r>
            <a:r>
              <a:rPr lang="hu-HU" dirty="0">
                <a:solidFill>
                  <a:schemeClr val="bg1"/>
                </a:solidFill>
              </a:rPr>
              <a:t> járó állapotok</a:t>
            </a:r>
          </a:p>
        </p:txBody>
      </p:sp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5D228AE6-5D21-A282-CA52-D556A15F5D67}"/>
              </a:ext>
            </a:extLst>
          </p:cNvPr>
          <p:cNvSpPr/>
          <p:nvPr/>
        </p:nvSpPr>
        <p:spPr bwMode="auto">
          <a:xfrm rot="2153376">
            <a:off x="5020984" y="1253946"/>
            <a:ext cx="627321" cy="765544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D1FFC626-B4C2-52A8-05FB-9F8EA53430C5}"/>
              </a:ext>
            </a:extLst>
          </p:cNvPr>
          <p:cNvSpPr/>
          <p:nvPr/>
        </p:nvSpPr>
        <p:spPr bwMode="auto">
          <a:xfrm rot="18063786">
            <a:off x="7163845" y="1242604"/>
            <a:ext cx="627321" cy="765545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F6212D8-1B75-1C21-C7FB-B95DD649C7BC}"/>
              </a:ext>
            </a:extLst>
          </p:cNvPr>
          <p:cNvSpPr txBox="1"/>
          <p:nvPr/>
        </p:nvSpPr>
        <p:spPr>
          <a:xfrm>
            <a:off x="2466033" y="1754589"/>
            <a:ext cx="2923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Hormon túltermelés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B274F01-25C4-FA9A-97ED-952204020C97}"/>
              </a:ext>
            </a:extLst>
          </p:cNvPr>
          <p:cNvSpPr txBox="1"/>
          <p:nvPr/>
        </p:nvSpPr>
        <p:spPr>
          <a:xfrm>
            <a:off x="7193310" y="1641003"/>
            <a:ext cx="2923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Tireoiditisz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DD9FDFB-2792-45BE-5C90-E8C22F91C4F1}"/>
              </a:ext>
            </a:extLst>
          </p:cNvPr>
          <p:cNvSpPr txBox="1"/>
          <p:nvPr/>
        </p:nvSpPr>
        <p:spPr>
          <a:xfrm>
            <a:off x="1524001" y="2574855"/>
            <a:ext cx="206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bg1"/>
                </a:solidFill>
              </a:rPr>
              <a:t>Diffúz toxikus golyva (</a:t>
            </a:r>
            <a:r>
              <a:rPr lang="en-US" sz="1600" b="1">
                <a:solidFill>
                  <a:schemeClr val="bg1"/>
                </a:solidFill>
              </a:rPr>
              <a:t>Graves</a:t>
            </a:r>
            <a:r>
              <a:rPr lang="hu-HU" sz="1600" b="1">
                <a:solidFill>
                  <a:schemeClr val="bg1"/>
                </a:solidFill>
              </a:rPr>
              <a:t> betegség)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DC1BED5-305D-70A9-C23C-D5EC8CE9389E}"/>
              </a:ext>
            </a:extLst>
          </p:cNvPr>
          <p:cNvSpPr txBox="1"/>
          <p:nvPr/>
        </p:nvSpPr>
        <p:spPr>
          <a:xfrm>
            <a:off x="4102894" y="2555365"/>
            <a:ext cx="2551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bg1"/>
                </a:solidFill>
              </a:rPr>
              <a:t>Toxikus göbös golyva </a:t>
            </a:r>
            <a:r>
              <a:rPr lang="hu-HU" sz="1400" b="1">
                <a:solidFill>
                  <a:schemeClr val="bg1"/>
                </a:solidFill>
              </a:rPr>
              <a:t>Toxikus multinoduláris golyva</a:t>
            </a:r>
          </a:p>
          <a:p>
            <a:r>
              <a:rPr lang="hu-HU" sz="1400" b="1">
                <a:solidFill>
                  <a:schemeClr val="bg1"/>
                </a:solidFill>
              </a:rPr>
              <a:t>Toxikus adenoma (</a:t>
            </a:r>
            <a:r>
              <a:rPr lang="en-US" sz="1400" b="1">
                <a:solidFill>
                  <a:schemeClr val="bg1"/>
                </a:solidFill>
              </a:rPr>
              <a:t>Plummer</a:t>
            </a:r>
            <a:r>
              <a:rPr lang="hu-HU" sz="140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1F17854-1D46-6EE3-0E00-74B704C253B0}"/>
              </a:ext>
            </a:extLst>
          </p:cNvPr>
          <p:cNvSpPr txBox="1"/>
          <p:nvPr/>
        </p:nvSpPr>
        <p:spPr>
          <a:xfrm>
            <a:off x="2503210" y="4234376"/>
            <a:ext cx="142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bg1"/>
                </a:solidFill>
              </a:rPr>
              <a:t>Jód-indukálta hipertireózis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FB30509-31D5-4167-2FA1-E507703CA2C5}"/>
              </a:ext>
            </a:extLst>
          </p:cNvPr>
          <p:cNvSpPr txBox="1"/>
          <p:nvPr/>
        </p:nvSpPr>
        <p:spPr>
          <a:xfrm>
            <a:off x="4016988" y="3794279"/>
            <a:ext cx="2004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bg1"/>
                </a:solidFill>
              </a:rPr>
              <a:t>TSH vagy TSHR agonista okozta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CD772340-6FBB-C121-93AB-2318EEB9445F}"/>
              </a:ext>
            </a:extLst>
          </p:cNvPr>
          <p:cNvCxnSpPr/>
          <p:nvPr/>
        </p:nvCxnSpPr>
        <p:spPr bwMode="auto">
          <a:xfrm flipH="1">
            <a:off x="2663956" y="2408250"/>
            <a:ext cx="425302" cy="2253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F9D79BD3-7FE7-70B9-F82F-829B7E8A3F65}"/>
              </a:ext>
            </a:extLst>
          </p:cNvPr>
          <p:cNvCxnSpPr/>
          <p:nvPr/>
        </p:nvCxnSpPr>
        <p:spPr bwMode="auto">
          <a:xfrm>
            <a:off x="4667421" y="2408250"/>
            <a:ext cx="514364" cy="2253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CF6F1AE5-788C-865C-14C8-2128ED9A5B83}"/>
              </a:ext>
            </a:extLst>
          </p:cNvPr>
          <p:cNvCxnSpPr/>
          <p:nvPr/>
        </p:nvCxnSpPr>
        <p:spPr bwMode="auto">
          <a:xfrm flipH="1">
            <a:off x="3324771" y="2269149"/>
            <a:ext cx="442147" cy="19496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EB6D619E-DBA2-3D62-EB48-1CD510C0E500}"/>
              </a:ext>
            </a:extLst>
          </p:cNvPr>
          <p:cNvCxnSpPr>
            <a:stCxn id="5" idx="2"/>
          </p:cNvCxnSpPr>
          <p:nvPr/>
        </p:nvCxnSpPr>
        <p:spPr bwMode="auto">
          <a:xfrm>
            <a:off x="3928011" y="2216254"/>
            <a:ext cx="358067" cy="13861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7D3C6A3F-CBA3-6219-A448-18630F4A0722}"/>
              </a:ext>
            </a:extLst>
          </p:cNvPr>
          <p:cNvSpPr txBox="1"/>
          <p:nvPr/>
        </p:nvSpPr>
        <p:spPr>
          <a:xfrm>
            <a:off x="3928010" y="4526763"/>
            <a:ext cx="255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>
                <a:solidFill>
                  <a:schemeClr val="bg1"/>
                </a:solidFill>
              </a:rPr>
              <a:t>Hipofízis tumor, TRH</a:t>
            </a:r>
            <a:r>
              <a:rPr lang="hu-HU" sz="1400" b="1">
                <a:solidFill>
                  <a:schemeClr val="bg1"/>
                </a:solidFill>
                <a:sym typeface="Symbol" panose="05050102010706020507" pitchFamily="18" charset="2"/>
              </a:rPr>
              <a:t></a:t>
            </a:r>
          </a:p>
          <a:p>
            <a:r>
              <a:rPr lang="hu-HU" sz="1400" b="1">
                <a:solidFill>
                  <a:schemeClr val="bg1"/>
                </a:solidFill>
                <a:sym typeface="Symbol" panose="05050102010706020507" pitchFamily="18" charset="2"/>
              </a:rPr>
              <a:t>Trofoblaszt betegség (HCG)</a:t>
            </a:r>
            <a:endParaRPr lang="hu-HU" sz="1400" b="1">
              <a:solidFill>
                <a:schemeClr val="bg1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1BE90B8B-77FF-2B23-B72D-BAE074EE2C21}"/>
              </a:ext>
            </a:extLst>
          </p:cNvPr>
          <p:cNvSpPr txBox="1"/>
          <p:nvPr/>
        </p:nvSpPr>
        <p:spPr>
          <a:xfrm>
            <a:off x="7101960" y="3011026"/>
            <a:ext cx="3173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>
                <a:solidFill>
                  <a:srgbClr val="FFC000"/>
                </a:solidFill>
              </a:rPr>
              <a:t>A hormonrendellenesség átmeneti!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8074891B-5C1C-9479-F413-6AC34DDBFBCB}"/>
              </a:ext>
            </a:extLst>
          </p:cNvPr>
          <p:cNvSpPr txBox="1"/>
          <p:nvPr/>
        </p:nvSpPr>
        <p:spPr>
          <a:xfrm>
            <a:off x="7457411" y="2057512"/>
            <a:ext cx="2383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bg1"/>
                </a:solidFill>
              </a:rPr>
              <a:t>de Quervain (szubakut)</a:t>
            </a:r>
          </a:p>
          <a:p>
            <a:r>
              <a:rPr lang="hu-HU" sz="1600" b="1">
                <a:solidFill>
                  <a:schemeClr val="bg1"/>
                </a:solidFill>
              </a:rPr>
              <a:t>Néma</a:t>
            </a:r>
          </a:p>
          <a:p>
            <a:r>
              <a:rPr lang="hu-HU" sz="1600" b="1">
                <a:solidFill>
                  <a:schemeClr val="bg1"/>
                </a:solidFill>
              </a:rPr>
              <a:t>Posztpartum</a:t>
            </a:r>
          </a:p>
          <a:p>
            <a:r>
              <a:rPr lang="hu-HU" sz="1600" b="1">
                <a:solidFill>
                  <a:schemeClr val="bg1"/>
                </a:solidFill>
              </a:rPr>
              <a:t>Hashitoxikózis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E9386E9F-ADDA-BF5C-5898-6D376F34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355" y="3828654"/>
            <a:ext cx="3107551" cy="2960572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63FA75A0-EE7B-84F3-B0AC-234ECA3B9ABD}"/>
              </a:ext>
            </a:extLst>
          </p:cNvPr>
          <p:cNvSpPr txBox="1"/>
          <p:nvPr/>
        </p:nvSpPr>
        <p:spPr>
          <a:xfrm>
            <a:off x="1599177" y="5205785"/>
            <a:ext cx="5386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>
                <a:solidFill>
                  <a:schemeClr val="bg1"/>
                </a:solidFill>
              </a:rPr>
              <a:t>Hipertireózis nem pajzsmirigyből származó hormon miatt</a:t>
            </a:r>
          </a:p>
          <a:p>
            <a:r>
              <a:rPr lang="hu-HU" sz="1400" b="1">
                <a:solidFill>
                  <a:schemeClr val="bg1"/>
                </a:solidFill>
              </a:rPr>
              <a:t>Thyreotoxicosis factitia</a:t>
            </a:r>
          </a:p>
          <a:p>
            <a:r>
              <a:rPr lang="hu-HU" sz="1400" b="1">
                <a:solidFill>
                  <a:schemeClr val="bg1"/>
                </a:solidFill>
              </a:rPr>
              <a:t>Ektópiás pajzsmirigyszövet</a:t>
            </a:r>
          </a:p>
          <a:p>
            <a:r>
              <a:rPr lang="hu-HU" sz="1200" b="1">
                <a:solidFill>
                  <a:schemeClr val="bg1"/>
                </a:solidFill>
              </a:rPr>
              <a:t>Struma ovarii</a:t>
            </a:r>
          </a:p>
          <a:p>
            <a:r>
              <a:rPr lang="hu-HU" sz="1200" b="1">
                <a:solidFill>
                  <a:schemeClr val="bg1"/>
                </a:solidFill>
              </a:rPr>
              <a:t>FTC hiperfunkcionáló áttéte</a:t>
            </a:r>
          </a:p>
          <a:p>
            <a:endParaRPr lang="hu-HU" sz="1200" b="1">
              <a:solidFill>
                <a:schemeClr val="bg1"/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521123B-DE16-B987-42BE-DCF70F7ED68A}"/>
              </a:ext>
            </a:extLst>
          </p:cNvPr>
          <p:cNvSpPr txBox="1"/>
          <p:nvPr/>
        </p:nvSpPr>
        <p:spPr>
          <a:xfrm>
            <a:off x="1523434" y="3264652"/>
            <a:ext cx="1293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>
                <a:solidFill>
                  <a:schemeClr val="bg1"/>
                </a:solidFill>
              </a:rPr>
              <a:t>TSHR aktiváló mutációja (kongenitális</a:t>
            </a:r>
            <a:r>
              <a:rPr lang="hu-HU" sz="1400" b="1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FCF053C7-2509-AC05-01B7-C4B059274700}"/>
              </a:ext>
            </a:extLst>
          </p:cNvPr>
          <p:cNvCxnSpPr/>
          <p:nvPr/>
        </p:nvCxnSpPr>
        <p:spPr bwMode="auto">
          <a:xfrm flipH="1">
            <a:off x="3324771" y="2408250"/>
            <a:ext cx="267263" cy="10207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Egyenes összekötő nyíllal 31">
            <a:extLst>
              <a:ext uri="{FF2B5EF4-FFF2-40B4-BE49-F238E27FC236}">
                <a16:creationId xmlns:a16="http://schemas.microsoft.com/office/drawing/2014/main" id="{15B95629-94F4-B400-FEF4-56607BA2380E}"/>
              </a:ext>
            </a:extLst>
          </p:cNvPr>
          <p:cNvCxnSpPr/>
          <p:nvPr/>
        </p:nvCxnSpPr>
        <p:spPr bwMode="auto">
          <a:xfrm flipH="1">
            <a:off x="2503210" y="3429000"/>
            <a:ext cx="821561" cy="1333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41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23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5" name="Object 3"/>
          <p:cNvGraphicFramePr>
            <a:graphicFrameLocks/>
          </p:cNvGraphicFramePr>
          <p:nvPr/>
        </p:nvGraphicFramePr>
        <p:xfrm>
          <a:off x="2338388" y="1665289"/>
          <a:ext cx="4387850" cy="400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5238750" imgH="4791075" progId="CorelDRAW.Graphic.9">
                  <p:embed/>
                </p:oleObj>
              </mc:Choice>
              <mc:Fallback>
                <p:oleObj name="CorelDRAW" r:id="rId3" imgW="5238750" imgH="4791075" progId="CorelDRAW.Graphic.9">
                  <p:embed/>
                  <p:pic>
                    <p:nvPicPr>
                      <p:cNvPr id="38915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1665289"/>
                        <a:ext cx="4387850" cy="400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571751" y="5629275"/>
            <a:ext cx="60272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1989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473451" y="5629275"/>
            <a:ext cx="60272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1991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4397376" y="5629275"/>
            <a:ext cx="60272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1993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5341939" y="5629275"/>
            <a:ext cx="60272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1995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254751" y="5629275"/>
            <a:ext cx="60272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1997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2109789" y="5362575"/>
            <a:ext cx="30003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6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1995489" y="4583113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10</a:t>
            </a: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1995489" y="3859213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14</a:t>
            </a: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1995489" y="3113088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18</a:t>
            </a: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1995489" y="2374900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22</a:t>
            </a: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1995489" y="1616075"/>
            <a:ext cx="394339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26</a:t>
            </a: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 rot="16200000">
            <a:off x="1113265" y="3318934"/>
            <a:ext cx="1519968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szabad T</a:t>
            </a:r>
            <a:r>
              <a:rPr lang="hu-HU" altLang="hu-HU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 (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g/l)</a:t>
            </a: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6064251" y="1801813"/>
            <a:ext cx="708527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 - 131</a:t>
            </a: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6686550" y="2074864"/>
            <a:ext cx="0" cy="3397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9498013" y="2063751"/>
            <a:ext cx="822918" cy="83163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1989</a:t>
            </a:r>
          </a:p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TSH 1.0</a:t>
            </a:r>
          </a:p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mU/l</a:t>
            </a:r>
          </a:p>
        </p:txBody>
      </p: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9498014" y="4741864"/>
            <a:ext cx="927113" cy="83163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1992</a:t>
            </a:r>
          </a:p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TSH 0.05</a:t>
            </a:r>
          </a:p>
          <a:p>
            <a:pPr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mU/l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D302747-60EB-A494-F31F-CDD87F1F5EF6}"/>
              </a:ext>
            </a:extLst>
          </p:cNvPr>
          <p:cNvSpPr txBox="1"/>
          <p:nvPr/>
        </p:nvSpPr>
        <p:spPr>
          <a:xfrm>
            <a:off x="6082506" y="1801813"/>
            <a:ext cx="73977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u-HU" sz="1800" b="1" baseline="30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99m</a:t>
            </a:r>
            <a:r>
              <a:rPr lang="hu-HU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388B26-A905-E0F2-D54C-17B044CEB40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11" y="1763713"/>
            <a:ext cx="2606675" cy="20494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1">
            <a:extLst>
              <a:ext uri="{FF2B5EF4-FFF2-40B4-BE49-F238E27FC236}">
                <a16:creationId xmlns:a16="http://schemas.microsoft.com/office/drawing/2014/main" id="{32F1D986-36B2-1DF6-734F-1F0248F1251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4108450"/>
            <a:ext cx="2590800" cy="20447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F13904C-37F3-DF4B-DE1E-04A136A6BC28}"/>
              </a:ext>
            </a:extLst>
          </p:cNvPr>
          <p:cNvSpPr txBox="1">
            <a:spLocks/>
          </p:cNvSpPr>
          <p:nvPr/>
        </p:nvSpPr>
        <p:spPr bwMode="auto">
          <a:xfrm>
            <a:off x="2368550" y="404203"/>
            <a:ext cx="7772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Az autonóm </a:t>
            </a:r>
            <a:r>
              <a:rPr lang="hu-HU" dirty="0" err="1">
                <a:solidFill>
                  <a:schemeClr val="bg1"/>
                </a:solidFill>
              </a:rPr>
              <a:t>adenoma</a:t>
            </a:r>
            <a:r>
              <a:rPr lang="hu-HU" dirty="0">
                <a:solidFill>
                  <a:schemeClr val="bg1"/>
                </a:solidFill>
              </a:rPr>
              <a:t> fejlődése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3012016-D7B5-C67D-6D74-DE9F8B93768B}"/>
              </a:ext>
            </a:extLst>
          </p:cNvPr>
          <p:cNvSpPr/>
          <p:nvPr/>
        </p:nvSpPr>
        <p:spPr bwMode="auto">
          <a:xfrm>
            <a:off x="1641476" y="1665289"/>
            <a:ext cx="1456143" cy="4300537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CBEFBAA7-8825-D511-B023-BEB22C0A019D}"/>
              </a:ext>
            </a:extLst>
          </p:cNvPr>
          <p:cNvSpPr/>
          <p:nvPr/>
        </p:nvSpPr>
        <p:spPr bwMode="auto">
          <a:xfrm>
            <a:off x="3097619" y="1665289"/>
            <a:ext cx="1299757" cy="4300537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D3E0CCB-C8AA-A8EC-4EEB-55B0083110FB}"/>
              </a:ext>
            </a:extLst>
          </p:cNvPr>
          <p:cNvSpPr/>
          <p:nvPr/>
        </p:nvSpPr>
        <p:spPr bwMode="auto">
          <a:xfrm>
            <a:off x="4397375" y="1665289"/>
            <a:ext cx="1684338" cy="4300537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CAC95F1-607C-3029-287C-82928621B97A}"/>
              </a:ext>
            </a:extLst>
          </p:cNvPr>
          <p:cNvSpPr/>
          <p:nvPr/>
        </p:nvSpPr>
        <p:spPr bwMode="auto">
          <a:xfrm>
            <a:off x="6081713" y="2374900"/>
            <a:ext cx="728662" cy="3778250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4F09D0DD-56D9-7D3B-4A62-220E9A21789F}"/>
              </a:ext>
            </a:extLst>
          </p:cNvPr>
          <p:cNvSpPr/>
          <p:nvPr/>
        </p:nvSpPr>
        <p:spPr bwMode="auto">
          <a:xfrm>
            <a:off x="9496426" y="2074864"/>
            <a:ext cx="799435" cy="814387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BF4D17F-0288-65BF-E6F1-7820D4FC45C4}"/>
              </a:ext>
            </a:extLst>
          </p:cNvPr>
          <p:cNvSpPr/>
          <p:nvPr/>
        </p:nvSpPr>
        <p:spPr bwMode="auto">
          <a:xfrm>
            <a:off x="9517692" y="4741864"/>
            <a:ext cx="936625" cy="814387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38C8078F-7B7B-2610-0488-D4EAA35DF0DA}"/>
              </a:ext>
            </a:extLst>
          </p:cNvPr>
          <p:cNvSpPr/>
          <p:nvPr/>
        </p:nvSpPr>
        <p:spPr bwMode="auto">
          <a:xfrm>
            <a:off x="6062266" y="2171146"/>
            <a:ext cx="759222" cy="236537"/>
          </a:xfrm>
          <a:prstGeom prst="rect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09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47302F-B03A-208F-E4D4-8A487EF8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noProof="1">
                <a:solidFill>
                  <a:schemeClr val="bg1"/>
                </a:solidFill>
              </a:rPr>
              <a:t>Hipotireózissal</a:t>
            </a:r>
            <a:r>
              <a:rPr lang="hu-HU" dirty="0">
                <a:solidFill>
                  <a:schemeClr val="bg1"/>
                </a:solidFill>
              </a:rPr>
              <a:t> járó állapotok</a:t>
            </a: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D1FFC626-B4C2-52A8-05FB-9F8EA53430C5}"/>
              </a:ext>
            </a:extLst>
          </p:cNvPr>
          <p:cNvSpPr/>
          <p:nvPr/>
        </p:nvSpPr>
        <p:spPr bwMode="auto">
          <a:xfrm rot="18063786">
            <a:off x="7540218" y="1258436"/>
            <a:ext cx="627321" cy="765545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B274F01-25C4-FA9A-97ED-952204020C97}"/>
              </a:ext>
            </a:extLst>
          </p:cNvPr>
          <p:cNvSpPr txBox="1"/>
          <p:nvPr/>
        </p:nvSpPr>
        <p:spPr>
          <a:xfrm>
            <a:off x="7858907" y="1822418"/>
            <a:ext cx="3145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Átmeneti (</a:t>
            </a:r>
            <a:r>
              <a:rPr lang="hu-HU" sz="2000" b="1" dirty="0" err="1">
                <a:solidFill>
                  <a:schemeClr val="bg1"/>
                </a:solidFill>
              </a:rPr>
              <a:t>tireoiditisz</a:t>
            </a:r>
            <a:r>
              <a:rPr lang="hu-HU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8074891B-5C1C-9479-F413-6AC34DDBFBCB}"/>
              </a:ext>
            </a:extLst>
          </p:cNvPr>
          <p:cNvSpPr txBox="1"/>
          <p:nvPr/>
        </p:nvSpPr>
        <p:spPr>
          <a:xfrm>
            <a:off x="8125767" y="2293218"/>
            <a:ext cx="2383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bg1"/>
                </a:solidFill>
              </a:rPr>
              <a:t>de </a:t>
            </a:r>
            <a:r>
              <a:rPr lang="hu-HU" sz="1400" b="1" dirty="0" err="1">
                <a:solidFill>
                  <a:schemeClr val="bg1"/>
                </a:solidFill>
              </a:rPr>
              <a:t>Quervain</a:t>
            </a:r>
            <a:r>
              <a:rPr lang="hu-HU" sz="1400" b="1" dirty="0">
                <a:solidFill>
                  <a:schemeClr val="bg1"/>
                </a:solidFill>
              </a:rPr>
              <a:t> (</a:t>
            </a:r>
            <a:r>
              <a:rPr lang="hu-HU" sz="1400" b="1" dirty="0" err="1">
                <a:solidFill>
                  <a:schemeClr val="bg1"/>
                </a:solidFill>
              </a:rPr>
              <a:t>szubakut</a:t>
            </a:r>
            <a:r>
              <a:rPr lang="hu-HU" sz="1400" b="1" dirty="0">
                <a:solidFill>
                  <a:schemeClr val="bg1"/>
                </a:solidFill>
              </a:rPr>
              <a:t>)</a:t>
            </a:r>
          </a:p>
          <a:p>
            <a:r>
              <a:rPr lang="hu-HU" sz="1400" b="1" dirty="0">
                <a:solidFill>
                  <a:schemeClr val="bg1"/>
                </a:solidFill>
              </a:rPr>
              <a:t>Néma</a:t>
            </a:r>
          </a:p>
          <a:p>
            <a:r>
              <a:rPr lang="hu-HU" sz="1400" b="1" dirty="0" err="1">
                <a:solidFill>
                  <a:schemeClr val="bg1"/>
                </a:solidFill>
              </a:rPr>
              <a:t>Posztpartum</a:t>
            </a:r>
            <a:endParaRPr lang="hu-HU" sz="1400" b="1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9289CD8-32BB-D7B7-1E37-827DCC447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19" y="4345172"/>
            <a:ext cx="3658614" cy="2131828"/>
          </a:xfrm>
          <a:prstGeom prst="rect">
            <a:avLst/>
          </a:prstGeom>
        </p:spPr>
      </p:pic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276F076E-3321-7F26-F602-60CA4719ACDD}"/>
              </a:ext>
            </a:extLst>
          </p:cNvPr>
          <p:cNvSpPr/>
          <p:nvPr/>
        </p:nvSpPr>
        <p:spPr bwMode="auto">
          <a:xfrm rot="13321992" flipV="1">
            <a:off x="2994813" y="1497653"/>
            <a:ext cx="493372" cy="889295"/>
          </a:xfrm>
          <a:prstGeom prst="downArrow">
            <a:avLst>
              <a:gd name="adj1" fmla="val 76700"/>
              <a:gd name="adj2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A83A4C45-FEE4-CB3E-6264-B85A834C128F}"/>
              </a:ext>
            </a:extLst>
          </p:cNvPr>
          <p:cNvSpPr/>
          <p:nvPr/>
        </p:nvSpPr>
        <p:spPr bwMode="auto">
          <a:xfrm>
            <a:off x="5611628" y="1504631"/>
            <a:ext cx="470793" cy="79749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54B6AF1-8B53-5BF0-A4D8-4FE1069B826D}"/>
              </a:ext>
            </a:extLst>
          </p:cNvPr>
          <p:cNvSpPr txBox="1"/>
          <p:nvPr/>
        </p:nvSpPr>
        <p:spPr>
          <a:xfrm>
            <a:off x="383111" y="2354259"/>
            <a:ext cx="3955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Csökkent hormontermelés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E156584-E6C6-73F9-1902-69A6773AEC8F}"/>
              </a:ext>
            </a:extLst>
          </p:cNvPr>
          <p:cNvSpPr txBox="1"/>
          <p:nvPr/>
        </p:nvSpPr>
        <p:spPr>
          <a:xfrm>
            <a:off x="4926181" y="2302121"/>
            <a:ext cx="2150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</a:rPr>
              <a:t>RTH</a:t>
            </a:r>
            <a:r>
              <a:rPr lang="hu-HU" sz="1800" b="1" dirty="0">
                <a:solidFill>
                  <a:schemeClr val="bg1"/>
                </a:solidFill>
                <a:sym typeface="Symbol" panose="05050102010706020507" pitchFamily="18" charset="2"/>
              </a:rPr>
              <a:t> </a:t>
            </a:r>
            <a:r>
              <a:rPr lang="hu-HU" sz="1200" b="1" dirty="0">
                <a:solidFill>
                  <a:schemeClr val="bg1"/>
                </a:solidFill>
                <a:sym typeface="Symbol" panose="05050102010706020507" pitchFamily="18" charset="2"/>
              </a:rPr>
              <a:t>(TSH =, FT4  v. =, FT3  v =; FT3/FT4 )</a:t>
            </a:r>
            <a:endParaRPr lang="hu-H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47302F-B03A-208F-E4D4-8A487EF8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09" y="444201"/>
            <a:ext cx="7054701" cy="609600"/>
          </a:xfrm>
        </p:spPr>
        <p:txBody>
          <a:bodyPr>
            <a:normAutofit fontScale="90000"/>
          </a:bodyPr>
          <a:lstStyle/>
          <a:p>
            <a:r>
              <a:rPr lang="hu-HU" noProof="1">
                <a:solidFill>
                  <a:schemeClr val="bg1"/>
                </a:solidFill>
              </a:rPr>
              <a:t>Hipotireózissal</a:t>
            </a:r>
            <a:r>
              <a:rPr lang="hu-HU" dirty="0">
                <a:solidFill>
                  <a:schemeClr val="bg1"/>
                </a:solidFill>
              </a:rPr>
              <a:t> járó állapotok</a:t>
            </a:r>
          </a:p>
        </p:txBody>
      </p:sp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5D228AE6-5D21-A282-CA52-D556A15F5D67}"/>
              </a:ext>
            </a:extLst>
          </p:cNvPr>
          <p:cNvSpPr/>
          <p:nvPr/>
        </p:nvSpPr>
        <p:spPr bwMode="auto">
          <a:xfrm rot="2775802">
            <a:off x="4710707" y="1094103"/>
            <a:ext cx="627321" cy="661526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D1FFC626-B4C2-52A8-05FB-9F8EA53430C5}"/>
              </a:ext>
            </a:extLst>
          </p:cNvPr>
          <p:cNvSpPr/>
          <p:nvPr/>
        </p:nvSpPr>
        <p:spPr bwMode="auto">
          <a:xfrm rot="16200000">
            <a:off x="7867502" y="593000"/>
            <a:ext cx="417341" cy="43302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F6212D8-1B75-1C21-C7FB-B95DD649C7BC}"/>
              </a:ext>
            </a:extLst>
          </p:cNvPr>
          <p:cNvSpPr txBox="1"/>
          <p:nvPr/>
        </p:nvSpPr>
        <p:spPr>
          <a:xfrm>
            <a:off x="1864242" y="1591310"/>
            <a:ext cx="3955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Csökkent hormontermelés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B274F01-25C4-FA9A-97ED-952204020C97}"/>
              </a:ext>
            </a:extLst>
          </p:cNvPr>
          <p:cNvSpPr txBox="1"/>
          <p:nvPr/>
        </p:nvSpPr>
        <p:spPr>
          <a:xfrm>
            <a:off x="7859661" y="609456"/>
            <a:ext cx="3145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>
                <a:solidFill>
                  <a:schemeClr val="bg1"/>
                </a:solidFill>
              </a:rPr>
              <a:t>Átmeneti (tireoiditisz)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D27D26D-D3C4-30BB-C6B6-3234D81AF786}"/>
              </a:ext>
            </a:extLst>
          </p:cNvPr>
          <p:cNvSpPr txBox="1"/>
          <p:nvPr/>
        </p:nvSpPr>
        <p:spPr>
          <a:xfrm>
            <a:off x="2714846" y="2126974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>
                <a:solidFill>
                  <a:schemeClr val="bg1"/>
                </a:solidFill>
              </a:rPr>
              <a:t>Primer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3CEF3B1-AF09-C8BC-E6FC-56368D07F940}"/>
              </a:ext>
            </a:extLst>
          </p:cNvPr>
          <p:cNvSpPr txBox="1"/>
          <p:nvPr/>
        </p:nvSpPr>
        <p:spPr>
          <a:xfrm>
            <a:off x="6154475" y="2167671"/>
            <a:ext cx="157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noProof="1">
                <a:solidFill>
                  <a:schemeClr val="bg1"/>
                </a:solidFill>
              </a:rPr>
              <a:t>Konzumpciós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F62C83-ECBE-B148-9C0B-3D9F76CD2842}"/>
              </a:ext>
            </a:extLst>
          </p:cNvPr>
          <p:cNvSpPr txBox="1"/>
          <p:nvPr/>
        </p:nvSpPr>
        <p:spPr>
          <a:xfrm>
            <a:off x="8376680" y="2186899"/>
            <a:ext cx="188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</a:rPr>
              <a:t>T4</a:t>
            </a:r>
            <a:r>
              <a:rPr lang="hu-HU" sz="1800" b="1" dirty="0">
                <a:solidFill>
                  <a:schemeClr val="bg1"/>
                </a:solidFill>
                <a:sym typeface="Symbol" panose="05050102010706020507" pitchFamily="18" charset="2"/>
              </a:rPr>
              <a:t> T3 defektus</a:t>
            </a:r>
            <a:endParaRPr lang="hu-HU" sz="1800" b="1" dirty="0">
              <a:solidFill>
                <a:schemeClr val="bg1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8C8D5EA-81BF-BE21-C2B3-93CA80FB7928}"/>
              </a:ext>
            </a:extLst>
          </p:cNvPr>
          <p:cNvSpPr txBox="1"/>
          <p:nvPr/>
        </p:nvSpPr>
        <p:spPr>
          <a:xfrm>
            <a:off x="1550581" y="2542158"/>
            <a:ext cx="98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bg1"/>
                </a:solidFill>
              </a:rPr>
              <a:t>Szerzett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2F23239-1731-C651-AB1F-8BA3B5786F7A}"/>
              </a:ext>
            </a:extLst>
          </p:cNvPr>
          <p:cNvSpPr txBox="1"/>
          <p:nvPr/>
        </p:nvSpPr>
        <p:spPr>
          <a:xfrm>
            <a:off x="4022650" y="2669407"/>
            <a:ext cx="1570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Kongenitális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E9C3AEC-C32E-9B29-FB6B-5CC603A52F2C}"/>
              </a:ext>
            </a:extLst>
          </p:cNvPr>
          <p:cNvSpPr txBox="1"/>
          <p:nvPr/>
        </p:nvSpPr>
        <p:spPr>
          <a:xfrm>
            <a:off x="8030517" y="4434036"/>
            <a:ext cx="121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</a:rPr>
              <a:t>Centrális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6FC66F7-5C02-9ED5-0F24-863122931F2A}"/>
              </a:ext>
            </a:extLst>
          </p:cNvPr>
          <p:cNvSpPr txBox="1"/>
          <p:nvPr/>
        </p:nvSpPr>
        <p:spPr>
          <a:xfrm>
            <a:off x="1524001" y="2942134"/>
            <a:ext cx="119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>
                <a:solidFill>
                  <a:schemeClr val="bg1"/>
                </a:solidFill>
              </a:rPr>
              <a:t>Hashimoto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A77002A-0D33-B428-061B-FA08D0996FB9}"/>
              </a:ext>
            </a:extLst>
          </p:cNvPr>
          <p:cNvSpPr txBox="1"/>
          <p:nvPr/>
        </p:nvSpPr>
        <p:spPr>
          <a:xfrm>
            <a:off x="1524000" y="3249911"/>
            <a:ext cx="119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>
                <a:solidFill>
                  <a:schemeClr val="bg1"/>
                </a:solidFill>
              </a:rPr>
              <a:t>Jódhiány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4BDA6BF-8740-C89C-B343-93F7CC429B3C}"/>
              </a:ext>
            </a:extLst>
          </p:cNvPr>
          <p:cNvSpPr txBox="1"/>
          <p:nvPr/>
        </p:nvSpPr>
        <p:spPr>
          <a:xfrm>
            <a:off x="1523995" y="3569480"/>
            <a:ext cx="249865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>
                <a:solidFill>
                  <a:schemeClr val="bg1"/>
                </a:solidFill>
              </a:rPr>
              <a:t>Hormon szintézist vagy </a:t>
            </a:r>
            <a:r>
              <a:rPr lang="en-US" sz="1200" b="1">
                <a:solidFill>
                  <a:schemeClr val="bg1"/>
                </a:solidFill>
              </a:rPr>
              <a:t>release</a:t>
            </a:r>
            <a:r>
              <a:rPr lang="hu-HU" sz="1200" b="1">
                <a:solidFill>
                  <a:schemeClr val="bg1"/>
                </a:solidFill>
              </a:rPr>
              <a:t>-t gátló gyógyszerek </a:t>
            </a:r>
            <a:r>
              <a:rPr lang="hu-HU" sz="1050" b="1">
                <a:solidFill>
                  <a:schemeClr val="bg1"/>
                </a:solidFill>
              </a:rPr>
              <a:t>(Li, szulfonamidok, jód)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98E6B191-F542-5E5C-D183-6125D644D7BD}"/>
              </a:ext>
            </a:extLst>
          </p:cNvPr>
          <p:cNvSpPr txBox="1"/>
          <p:nvPr/>
        </p:nvSpPr>
        <p:spPr>
          <a:xfrm>
            <a:off x="1512601" y="4221745"/>
            <a:ext cx="249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>
                <a:solidFill>
                  <a:schemeClr val="bg1"/>
                </a:solidFill>
              </a:rPr>
              <a:t>Pajzsmirigykárosodást okozó gyógyszerek </a:t>
            </a:r>
            <a:r>
              <a:rPr lang="hu-HU" sz="1050" b="1">
                <a:solidFill>
                  <a:schemeClr val="bg1"/>
                </a:solidFill>
              </a:rPr>
              <a:t>(INF</a:t>
            </a:r>
            <a:r>
              <a:rPr lang="hu-HU" sz="1050" b="1">
                <a:solidFill>
                  <a:schemeClr val="bg1"/>
                </a:solidFill>
                <a:sym typeface="Symbol" panose="05050102010706020507" pitchFamily="18" charset="2"/>
              </a:rPr>
              <a:t>, IL2, TKI, ICI</a:t>
            </a:r>
            <a:r>
              <a:rPr lang="hu-HU" sz="105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79DAD289-5D43-1892-7FDD-85701DF81986}"/>
              </a:ext>
            </a:extLst>
          </p:cNvPr>
          <p:cNvSpPr txBox="1"/>
          <p:nvPr/>
        </p:nvSpPr>
        <p:spPr>
          <a:xfrm>
            <a:off x="1512601" y="4712426"/>
            <a:ext cx="249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Amiodarone </a:t>
            </a:r>
            <a:r>
              <a:rPr lang="hu-HU" sz="1050" b="1">
                <a:solidFill>
                  <a:schemeClr val="bg1"/>
                </a:solidFill>
              </a:rPr>
              <a:t>(reverzibilis v. állandó)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A8CF8F1-4112-282E-BDF9-AB4D67B67984}"/>
              </a:ext>
            </a:extLst>
          </p:cNvPr>
          <p:cNvSpPr txBox="1"/>
          <p:nvPr/>
        </p:nvSpPr>
        <p:spPr>
          <a:xfrm>
            <a:off x="1512601" y="5054323"/>
            <a:ext cx="2498656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>
                <a:solidFill>
                  <a:schemeClr val="bg1"/>
                </a:solidFill>
              </a:rPr>
              <a:t>Pajzsmirigy infiltráció </a:t>
            </a:r>
            <a:r>
              <a:rPr lang="hu-HU" sz="1050" b="1">
                <a:solidFill>
                  <a:schemeClr val="bg1"/>
                </a:solidFill>
              </a:rPr>
              <a:t>(</a:t>
            </a:r>
            <a:r>
              <a:rPr lang="hu-HU" sz="1050" b="1" noProof="1">
                <a:solidFill>
                  <a:schemeClr val="bg1"/>
                </a:solidFill>
              </a:rPr>
              <a:t>amiloidózis,  hemokromatózis, szarkoidózis, cisztinózis, szkleroderma, Riedel struma</a:t>
            </a:r>
            <a:r>
              <a:rPr lang="hu-HU" sz="105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E309BF05-3B51-9881-A37A-129474A8DD80}"/>
              </a:ext>
            </a:extLst>
          </p:cNvPr>
          <p:cNvSpPr txBox="1"/>
          <p:nvPr/>
        </p:nvSpPr>
        <p:spPr>
          <a:xfrm>
            <a:off x="1809628" y="5695076"/>
            <a:ext cx="2254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>
                <a:solidFill>
                  <a:schemeClr val="bg1"/>
                </a:solidFill>
              </a:rPr>
              <a:t>Posztablatív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hu-HU" sz="1050" b="1" dirty="0">
                <a:solidFill>
                  <a:schemeClr val="bg1"/>
                </a:solidFill>
              </a:rPr>
              <a:t>(sebészet, </a:t>
            </a:r>
            <a:r>
              <a:rPr lang="hu-HU" sz="1050" b="1" dirty="0" err="1">
                <a:solidFill>
                  <a:schemeClr val="bg1"/>
                </a:solidFill>
              </a:rPr>
              <a:t>radiojód</a:t>
            </a:r>
            <a:r>
              <a:rPr lang="hu-HU" sz="105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A2A22ECB-A10C-5933-46AD-12CB980F4DC7}"/>
              </a:ext>
            </a:extLst>
          </p:cNvPr>
          <p:cNvSpPr txBox="1"/>
          <p:nvPr/>
        </p:nvSpPr>
        <p:spPr>
          <a:xfrm>
            <a:off x="4034044" y="3189286"/>
            <a:ext cx="207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>
                <a:solidFill>
                  <a:schemeClr val="bg1"/>
                </a:solidFill>
              </a:rPr>
              <a:t>Jód-transzport defektus (</a:t>
            </a:r>
            <a:r>
              <a:rPr lang="hu-HU" sz="1100" b="1">
                <a:solidFill>
                  <a:schemeClr val="bg1"/>
                </a:solidFill>
              </a:rPr>
              <a:t>NIS, </a:t>
            </a:r>
            <a:r>
              <a:rPr lang="hu-HU" sz="1100" b="1" noProof="1">
                <a:solidFill>
                  <a:schemeClr val="bg1"/>
                </a:solidFill>
              </a:rPr>
              <a:t>pendrin</a:t>
            </a:r>
            <a:r>
              <a:rPr lang="hu-HU" sz="1100" b="1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378267E1-C194-258D-17C7-210D146B1D37}"/>
              </a:ext>
            </a:extLst>
          </p:cNvPr>
          <p:cNvSpPr txBox="1"/>
          <p:nvPr/>
        </p:nvSpPr>
        <p:spPr>
          <a:xfrm>
            <a:off x="4022651" y="3671794"/>
            <a:ext cx="2801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>
                <a:solidFill>
                  <a:schemeClr val="bg1"/>
                </a:solidFill>
              </a:rPr>
              <a:t>Organifikáció defektusa (TPO)</a:t>
            </a:r>
            <a:endParaRPr lang="hu-HU" sz="1100" b="1">
              <a:solidFill>
                <a:schemeClr val="bg1"/>
              </a:solidFill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8E19BFA-538D-EEE8-6E0C-B5553733D4AE}"/>
              </a:ext>
            </a:extLst>
          </p:cNvPr>
          <p:cNvSpPr txBox="1"/>
          <p:nvPr/>
        </p:nvSpPr>
        <p:spPr>
          <a:xfrm>
            <a:off x="4022651" y="4002859"/>
            <a:ext cx="20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noProof="1">
                <a:solidFill>
                  <a:schemeClr val="bg1"/>
                </a:solidFill>
              </a:rPr>
              <a:t>Tg</a:t>
            </a:r>
            <a:r>
              <a:rPr lang="hu-HU" sz="1400" b="1">
                <a:solidFill>
                  <a:schemeClr val="bg1"/>
                </a:solidFill>
              </a:rPr>
              <a:t> szintézis defektusa</a:t>
            </a:r>
            <a:endParaRPr lang="hu-HU" sz="1100" b="1">
              <a:solidFill>
                <a:schemeClr val="bg1"/>
              </a:solidFill>
            </a:endParaRP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2CD09480-62CB-A783-65E6-7D104EC6056E}"/>
              </a:ext>
            </a:extLst>
          </p:cNvPr>
          <p:cNvSpPr txBox="1"/>
          <p:nvPr/>
        </p:nvSpPr>
        <p:spPr>
          <a:xfrm>
            <a:off x="4054408" y="4265761"/>
            <a:ext cx="207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noProof="1">
                <a:solidFill>
                  <a:schemeClr val="bg1"/>
                </a:solidFill>
              </a:rPr>
              <a:t>Pm agenezis/ diszplázia</a:t>
            </a:r>
            <a:endParaRPr lang="hu-HU" sz="1100" b="1" noProof="1">
              <a:solidFill>
                <a:schemeClr val="bg1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1A186134-F875-7FF3-44B3-B3AF9D31F94B}"/>
              </a:ext>
            </a:extLst>
          </p:cNvPr>
          <p:cNvSpPr txBox="1"/>
          <p:nvPr/>
        </p:nvSpPr>
        <p:spPr>
          <a:xfrm>
            <a:off x="4040620" y="4583616"/>
            <a:ext cx="2498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>
                <a:solidFill>
                  <a:schemeClr val="bg1"/>
                </a:solidFill>
              </a:rPr>
              <a:t>TSHR </a:t>
            </a:r>
            <a:r>
              <a:rPr lang="hu-HU" sz="1400" b="1" noProof="1">
                <a:solidFill>
                  <a:schemeClr val="bg1"/>
                </a:solidFill>
              </a:rPr>
              <a:t>inaktiváló</a:t>
            </a:r>
            <a:r>
              <a:rPr lang="hu-HU" sz="1400" b="1">
                <a:solidFill>
                  <a:schemeClr val="bg1"/>
                </a:solidFill>
              </a:rPr>
              <a:t> mutációja</a:t>
            </a:r>
            <a:endParaRPr lang="hu-HU" sz="1100" b="1">
              <a:solidFill>
                <a:schemeClr val="bg1"/>
              </a:solidFill>
            </a:endParaRP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39BC5AAF-6A19-0421-7DD4-D6CA09D7981E}"/>
              </a:ext>
            </a:extLst>
          </p:cNvPr>
          <p:cNvSpPr txBox="1"/>
          <p:nvPr/>
        </p:nvSpPr>
        <p:spPr>
          <a:xfrm>
            <a:off x="6213891" y="2663323"/>
            <a:ext cx="2291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noProof="1">
                <a:solidFill>
                  <a:schemeClr val="bg1"/>
                </a:solidFill>
              </a:rPr>
              <a:t>D3 overexpresszió miatti gyors TH lebontás </a:t>
            </a:r>
            <a:r>
              <a:rPr lang="hu-HU" sz="1200" b="1" noProof="1">
                <a:solidFill>
                  <a:schemeClr val="bg1"/>
                </a:solidFill>
              </a:rPr>
              <a:t>( nagy hemangiomák, hemangioendotheliomák)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98B3EE3B-BAE8-E98D-08CE-678852FF8BF2}"/>
              </a:ext>
            </a:extLst>
          </p:cNvPr>
          <p:cNvSpPr txBox="1"/>
          <p:nvPr/>
        </p:nvSpPr>
        <p:spPr>
          <a:xfrm>
            <a:off x="8376680" y="3103042"/>
            <a:ext cx="2291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noProof="1">
                <a:solidFill>
                  <a:schemeClr val="bg1"/>
                </a:solidFill>
              </a:rPr>
              <a:t>Szelenocisztein inszerciós szekvencia-kötő protein2 (SECISBP2) defektusa </a:t>
            </a:r>
            <a:r>
              <a:rPr lang="hu-HU" sz="1200" b="1" noProof="1">
                <a:solidFill>
                  <a:schemeClr val="bg1"/>
                </a:solidFill>
              </a:rPr>
              <a:t>(TSH = v </a:t>
            </a:r>
            <a:r>
              <a:rPr lang="hu-HU" sz="1200" b="1" noProof="1">
                <a:solidFill>
                  <a:schemeClr val="bg1"/>
                </a:solidFill>
                <a:sym typeface="Symbol" panose="05050102010706020507" pitchFamily="18" charset="2"/>
              </a:rPr>
              <a:t>, FT4 , FT3  v =, Se ) </a:t>
            </a:r>
            <a:endParaRPr lang="hu-HU" sz="1200" b="1" noProof="1">
              <a:solidFill>
                <a:schemeClr val="bg1"/>
              </a:solidFill>
            </a:endParaRP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C4DF7634-48BB-AECD-DC8A-1CD2B426F424}"/>
              </a:ext>
            </a:extLst>
          </p:cNvPr>
          <p:cNvSpPr txBox="1"/>
          <p:nvPr/>
        </p:nvSpPr>
        <p:spPr>
          <a:xfrm>
            <a:off x="4064497" y="4878437"/>
            <a:ext cx="24986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>
                <a:solidFill>
                  <a:schemeClr val="bg1"/>
                </a:solidFill>
              </a:rPr>
              <a:t>Hormon transzport defektus</a:t>
            </a:r>
            <a:endParaRPr lang="hu-HU" sz="1100" b="1">
              <a:solidFill>
                <a:schemeClr val="bg1"/>
              </a:solidFill>
            </a:endParaRPr>
          </a:p>
          <a:p>
            <a:r>
              <a:rPr lang="hu-HU" sz="1200" b="1">
                <a:solidFill>
                  <a:schemeClr val="bg1"/>
                </a:solidFill>
              </a:rPr>
              <a:t>(MCT8 – </a:t>
            </a:r>
            <a:r>
              <a:rPr lang="en-US" sz="1100" b="1" noProof="1">
                <a:solidFill>
                  <a:schemeClr val="bg1"/>
                </a:solidFill>
              </a:rPr>
              <a:t>Allan-Hendron-Dudly</a:t>
            </a:r>
            <a:r>
              <a:rPr lang="hu-HU" sz="1100" b="1">
                <a:solidFill>
                  <a:schemeClr val="bg1"/>
                </a:solidFill>
              </a:rPr>
              <a:t> szindróma – TSH =, FT4 </a:t>
            </a:r>
            <a:r>
              <a:rPr lang="hu-HU" sz="1100" b="1">
                <a:solidFill>
                  <a:schemeClr val="bg1"/>
                </a:solidFill>
                <a:sym typeface="Symbol" panose="05050102010706020507" pitchFamily="18" charset="2"/>
              </a:rPr>
              <a:t> v =, FT3 </a:t>
            </a:r>
            <a:r>
              <a:rPr lang="hu-HU" sz="1200" b="1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A1950193-7601-84FD-80A5-0742227C9703}"/>
              </a:ext>
            </a:extLst>
          </p:cNvPr>
          <p:cNvSpPr txBox="1"/>
          <p:nvPr/>
        </p:nvSpPr>
        <p:spPr>
          <a:xfrm>
            <a:off x="7438347" y="4998836"/>
            <a:ext cx="98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Szerzett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6D0860B1-A7E6-D4A2-7775-AB24D27B42C9}"/>
              </a:ext>
            </a:extLst>
          </p:cNvPr>
          <p:cNvSpPr txBox="1"/>
          <p:nvPr/>
        </p:nvSpPr>
        <p:spPr>
          <a:xfrm>
            <a:off x="9051428" y="5056798"/>
            <a:ext cx="1570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Kongenitális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C49B38C8-6407-57F1-3C07-FD0688FF4C06}"/>
              </a:ext>
            </a:extLst>
          </p:cNvPr>
          <p:cNvSpPr txBox="1"/>
          <p:nvPr/>
        </p:nvSpPr>
        <p:spPr>
          <a:xfrm>
            <a:off x="7438347" y="5440667"/>
            <a:ext cx="897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Hipofízis</a:t>
            </a:r>
            <a:endParaRPr lang="hu-HU" sz="1050" b="1" dirty="0">
              <a:solidFill>
                <a:schemeClr val="bg1"/>
              </a:solidFill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D4E51A8D-EBFE-D0D8-62B1-0D80A489E720}"/>
              </a:ext>
            </a:extLst>
          </p:cNvPr>
          <p:cNvSpPr txBox="1"/>
          <p:nvPr/>
        </p:nvSpPr>
        <p:spPr>
          <a:xfrm>
            <a:off x="7414793" y="5677570"/>
            <a:ext cx="1127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Hipotalamusz</a:t>
            </a:r>
            <a:endParaRPr lang="hu-HU" sz="1050" b="1" dirty="0">
              <a:solidFill>
                <a:schemeClr val="bg1"/>
              </a:solidFill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D6F74C0F-9520-9C03-1611-98158955FFCE}"/>
              </a:ext>
            </a:extLst>
          </p:cNvPr>
          <p:cNvSpPr txBox="1"/>
          <p:nvPr/>
        </p:nvSpPr>
        <p:spPr>
          <a:xfrm>
            <a:off x="7385929" y="5947944"/>
            <a:ext cx="163663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Gyógyszerek </a:t>
            </a:r>
            <a:r>
              <a:rPr lang="hu-HU" sz="1050" b="1" dirty="0">
                <a:solidFill>
                  <a:schemeClr val="bg1"/>
                </a:solidFill>
              </a:rPr>
              <a:t>(dopamin, </a:t>
            </a:r>
            <a:r>
              <a:rPr lang="hu-HU" sz="1050" b="1" noProof="1">
                <a:solidFill>
                  <a:schemeClr val="bg1"/>
                </a:solidFill>
              </a:rPr>
              <a:t>bexarotene</a:t>
            </a:r>
            <a:r>
              <a:rPr lang="hu-HU" sz="105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59D91073-7E28-4121-B3FA-B5B5B0F86437}"/>
              </a:ext>
            </a:extLst>
          </p:cNvPr>
          <p:cNvSpPr txBox="1"/>
          <p:nvPr/>
        </p:nvSpPr>
        <p:spPr>
          <a:xfrm>
            <a:off x="7380703" y="6363460"/>
            <a:ext cx="1478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Súlyos betegségek</a:t>
            </a:r>
            <a:endParaRPr lang="hu-HU" sz="1050" b="1" dirty="0">
              <a:solidFill>
                <a:schemeClr val="bg1"/>
              </a:solidFill>
            </a:endParaRP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4654848F-B0F7-60A4-951B-EFD3F8BC3746}"/>
              </a:ext>
            </a:extLst>
          </p:cNvPr>
          <p:cNvSpPr txBox="1"/>
          <p:nvPr/>
        </p:nvSpPr>
        <p:spPr>
          <a:xfrm>
            <a:off x="9051428" y="5456624"/>
            <a:ext cx="135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TSH deficiencia</a:t>
            </a:r>
            <a:endParaRPr lang="hu-HU" sz="1050" b="1" dirty="0">
              <a:solidFill>
                <a:schemeClr val="bg1"/>
              </a:solidFill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5C061DC8-3B5C-2FF9-43D7-6981FD49EA7C}"/>
              </a:ext>
            </a:extLst>
          </p:cNvPr>
          <p:cNvSpPr txBox="1"/>
          <p:nvPr/>
        </p:nvSpPr>
        <p:spPr>
          <a:xfrm>
            <a:off x="9080095" y="5746584"/>
            <a:ext cx="1558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TSH abnormalitás</a:t>
            </a:r>
            <a:endParaRPr lang="hu-HU" sz="1050" b="1" dirty="0">
              <a:solidFill>
                <a:schemeClr val="bg1"/>
              </a:solidFill>
            </a:endParaRP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399DBF6F-62A1-E14A-CC4D-2AD1EE6EB3F6}"/>
              </a:ext>
            </a:extLst>
          </p:cNvPr>
          <p:cNvSpPr txBox="1"/>
          <p:nvPr/>
        </p:nvSpPr>
        <p:spPr>
          <a:xfrm>
            <a:off x="9068717" y="6061002"/>
            <a:ext cx="135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chemeClr val="bg1"/>
                </a:solidFill>
              </a:rPr>
              <a:t>TRHR defektus</a:t>
            </a:r>
            <a:endParaRPr lang="hu-HU" sz="1050" b="1" dirty="0">
              <a:solidFill>
                <a:schemeClr val="bg1"/>
              </a:solidFill>
            </a:endParaRPr>
          </a:p>
        </p:txBody>
      </p:sp>
      <p:sp>
        <p:nvSpPr>
          <p:cNvPr id="43" name="Nyíl: lefelé mutató 42">
            <a:extLst>
              <a:ext uri="{FF2B5EF4-FFF2-40B4-BE49-F238E27FC236}">
                <a16:creationId xmlns:a16="http://schemas.microsoft.com/office/drawing/2014/main" id="{83813665-782E-54E3-8985-2A397095CC9F}"/>
              </a:ext>
            </a:extLst>
          </p:cNvPr>
          <p:cNvSpPr/>
          <p:nvPr/>
        </p:nvSpPr>
        <p:spPr bwMode="auto">
          <a:xfrm rot="18470552">
            <a:off x="6791871" y="927573"/>
            <a:ext cx="290291" cy="68065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5D8ACB3D-D5F7-A5D7-B671-9A70919C22BD}"/>
              </a:ext>
            </a:extLst>
          </p:cNvPr>
          <p:cNvSpPr txBox="1"/>
          <p:nvPr/>
        </p:nvSpPr>
        <p:spPr>
          <a:xfrm>
            <a:off x="6706165" y="1401377"/>
            <a:ext cx="377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</a:rPr>
              <a:t>RTH</a:t>
            </a:r>
            <a:r>
              <a:rPr lang="hu-HU" sz="1800" b="1" dirty="0">
                <a:solidFill>
                  <a:schemeClr val="bg1"/>
                </a:solidFill>
                <a:sym typeface="Symbol" panose="05050102010706020507" pitchFamily="18" charset="2"/>
              </a:rPr>
              <a:t> </a:t>
            </a:r>
            <a:r>
              <a:rPr lang="hu-HU" sz="1200" b="1" dirty="0">
                <a:solidFill>
                  <a:schemeClr val="bg1"/>
                </a:solidFill>
                <a:sym typeface="Symbol" panose="05050102010706020507" pitchFamily="18" charset="2"/>
              </a:rPr>
              <a:t>(TSH =, FT4  v. =, FT3  v =; FT3/FT4 )</a:t>
            </a:r>
            <a:endParaRPr lang="hu-HU" sz="1200" b="1" dirty="0">
              <a:solidFill>
                <a:schemeClr val="bg1"/>
              </a:solidFill>
            </a:endParaRPr>
          </a:p>
        </p:txBody>
      </p:sp>
      <p:cxnSp>
        <p:nvCxnSpPr>
          <p:cNvPr id="46" name="Egyenes összekötő nyíllal 45">
            <a:extLst>
              <a:ext uri="{FF2B5EF4-FFF2-40B4-BE49-F238E27FC236}">
                <a16:creationId xmlns:a16="http://schemas.microsoft.com/office/drawing/2014/main" id="{9210AD90-5B1F-A080-E565-0271EF993235}"/>
              </a:ext>
            </a:extLst>
          </p:cNvPr>
          <p:cNvCxnSpPr/>
          <p:nvPr/>
        </p:nvCxnSpPr>
        <p:spPr bwMode="auto">
          <a:xfrm flipH="1">
            <a:off x="3342168" y="1991421"/>
            <a:ext cx="361507" cy="1762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Egyenes összekötő nyíllal 56">
            <a:extLst>
              <a:ext uri="{FF2B5EF4-FFF2-40B4-BE49-F238E27FC236}">
                <a16:creationId xmlns:a16="http://schemas.microsoft.com/office/drawing/2014/main" id="{6610B8CA-3BC4-B9B9-748F-1D782E056BAD}"/>
              </a:ext>
            </a:extLst>
          </p:cNvPr>
          <p:cNvCxnSpPr/>
          <p:nvPr/>
        </p:nvCxnSpPr>
        <p:spPr bwMode="auto">
          <a:xfrm flipH="1">
            <a:off x="2349849" y="2477261"/>
            <a:ext cx="423475" cy="1782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Egyenes összekötő nyíllal 60">
            <a:extLst>
              <a:ext uri="{FF2B5EF4-FFF2-40B4-BE49-F238E27FC236}">
                <a16:creationId xmlns:a16="http://schemas.microsoft.com/office/drawing/2014/main" id="{F093C08A-96FB-1D18-DC6B-EA4B7D1D2BC5}"/>
              </a:ext>
            </a:extLst>
          </p:cNvPr>
          <p:cNvCxnSpPr/>
          <p:nvPr/>
        </p:nvCxnSpPr>
        <p:spPr bwMode="auto">
          <a:xfrm>
            <a:off x="3477702" y="2472007"/>
            <a:ext cx="728386" cy="2193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Egyenes összekötő nyíllal 62">
            <a:extLst>
              <a:ext uri="{FF2B5EF4-FFF2-40B4-BE49-F238E27FC236}">
                <a16:creationId xmlns:a16="http://schemas.microsoft.com/office/drawing/2014/main" id="{CD234718-275E-152E-39F5-172A072E7EE0}"/>
              </a:ext>
            </a:extLst>
          </p:cNvPr>
          <p:cNvCxnSpPr/>
          <p:nvPr/>
        </p:nvCxnSpPr>
        <p:spPr bwMode="auto">
          <a:xfrm flipH="1">
            <a:off x="7724550" y="4813392"/>
            <a:ext cx="423475" cy="1782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Egyenes összekötő nyíllal 63">
            <a:extLst>
              <a:ext uri="{FF2B5EF4-FFF2-40B4-BE49-F238E27FC236}">
                <a16:creationId xmlns:a16="http://schemas.microsoft.com/office/drawing/2014/main" id="{181DADFB-4D1E-B2F2-AD85-4B7F29809838}"/>
              </a:ext>
            </a:extLst>
          </p:cNvPr>
          <p:cNvCxnSpPr/>
          <p:nvPr/>
        </p:nvCxnSpPr>
        <p:spPr bwMode="auto">
          <a:xfrm>
            <a:off x="9051428" y="4771516"/>
            <a:ext cx="728386" cy="2193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78D18EFE-7534-3B80-E031-FF9AAECFF9BB}"/>
              </a:ext>
            </a:extLst>
          </p:cNvPr>
          <p:cNvSpPr txBox="1"/>
          <p:nvPr/>
        </p:nvSpPr>
        <p:spPr>
          <a:xfrm>
            <a:off x="1768550" y="6016499"/>
            <a:ext cx="552627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A Brent and A </a:t>
            </a:r>
            <a:r>
              <a:rPr lang="en-US" sz="1100" kern="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 Weetman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Hypothyroidism and Thyroiditis, Chapter 13 in: </a:t>
            </a:r>
            <a:r>
              <a:rPr lang="en-US" sz="1100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Williams Textbook of Endocrinology 14</a:t>
            </a:r>
            <a:r>
              <a:rPr lang="en-US" sz="1100" i="1" kern="1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100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edition</a:t>
            </a:r>
            <a:r>
              <a:rPr lang="en-US" sz="11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2020, eds by Elsevier, ISBN: 978-0-323-55596-8, 404</a:t>
            </a:r>
            <a:endParaRPr lang="hu-HU" sz="11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 Moran, </a:t>
            </a:r>
            <a:r>
              <a:rPr lang="en-US" sz="1100" noProof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 Schoenmakers 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 al: Approach to the Patient with Raised Thyroid Hormones and Non-suppressed TSH 2024, </a:t>
            </a:r>
            <a:r>
              <a:rPr lang="en-US" sz="11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JCEM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109:1094-1108, </a:t>
            </a:r>
            <a:r>
              <a:rPr lang="hu-HU" sz="11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https://doi.org/10.1210/clinem/dgad681</a:t>
            </a:r>
            <a:endParaRPr lang="hu-HU" sz="1100" dirty="0">
              <a:solidFill>
                <a:schemeClr val="bg1"/>
              </a:solidFill>
            </a:endParaRPr>
          </a:p>
          <a:p>
            <a:endParaRPr lang="hu-HU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46E66ABD-60E3-BA56-4813-8B43C81C413E}"/>
              </a:ext>
            </a:extLst>
          </p:cNvPr>
          <p:cNvSpPr txBox="1"/>
          <p:nvPr/>
        </p:nvSpPr>
        <p:spPr>
          <a:xfrm>
            <a:off x="8336053" y="2624267"/>
            <a:ext cx="24986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bg1"/>
                </a:solidFill>
              </a:rPr>
              <a:t>Dejodináz defektus (D1, D2)</a:t>
            </a:r>
          </a:p>
          <a:p>
            <a:r>
              <a:rPr lang="hu-HU" sz="1200" b="1" dirty="0">
                <a:solidFill>
                  <a:schemeClr val="bg1"/>
                </a:solidFill>
              </a:rPr>
              <a:t>TSH </a:t>
            </a:r>
            <a:r>
              <a:rPr lang="hu-HU" sz="1200" b="1" dirty="0">
                <a:solidFill>
                  <a:schemeClr val="bg1"/>
                </a:solidFill>
                <a:sym typeface="Symbol" panose="05050102010706020507" pitchFamily="18" charset="2"/>
              </a:rPr>
              <a:t> , FT4 , rT3 </a:t>
            </a:r>
            <a:endParaRPr lang="hu-HU" sz="1200" b="1" dirty="0">
              <a:solidFill>
                <a:schemeClr val="bg1"/>
              </a:solidFill>
            </a:endParaRPr>
          </a:p>
        </p:txBody>
      </p:sp>
      <p:sp>
        <p:nvSpPr>
          <p:cNvPr id="26" name="Nyíl: szalag, lefelé mutató 25">
            <a:extLst>
              <a:ext uri="{FF2B5EF4-FFF2-40B4-BE49-F238E27FC236}">
                <a16:creationId xmlns:a16="http://schemas.microsoft.com/office/drawing/2014/main" id="{2A26A5E0-1B50-C485-30AF-601CA271F5EF}"/>
              </a:ext>
            </a:extLst>
          </p:cNvPr>
          <p:cNvSpPr/>
          <p:nvPr/>
        </p:nvSpPr>
        <p:spPr bwMode="auto">
          <a:xfrm rot="21151568">
            <a:off x="4746594" y="1793115"/>
            <a:ext cx="4304834" cy="631886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cxnSp>
        <p:nvCxnSpPr>
          <p:cNvPr id="52" name="Egyenes összekötő nyíllal 51">
            <a:extLst>
              <a:ext uri="{FF2B5EF4-FFF2-40B4-BE49-F238E27FC236}">
                <a16:creationId xmlns:a16="http://schemas.microsoft.com/office/drawing/2014/main" id="{F766D1D6-0F28-94BA-C715-06427473C7BA}"/>
              </a:ext>
            </a:extLst>
          </p:cNvPr>
          <p:cNvCxnSpPr/>
          <p:nvPr/>
        </p:nvCxnSpPr>
        <p:spPr bwMode="auto">
          <a:xfrm>
            <a:off x="4206089" y="1992876"/>
            <a:ext cx="3335023" cy="240263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Egyenes összekötő nyíllal 46">
            <a:extLst>
              <a:ext uri="{FF2B5EF4-FFF2-40B4-BE49-F238E27FC236}">
                <a16:creationId xmlns:a16="http://schemas.microsoft.com/office/drawing/2014/main" id="{7811757D-AE46-250F-E80E-CE72560D90AA}"/>
              </a:ext>
            </a:extLst>
          </p:cNvPr>
          <p:cNvCxnSpPr>
            <a:endCxn id="10" idx="1"/>
          </p:cNvCxnSpPr>
          <p:nvPr/>
        </p:nvCxnSpPr>
        <p:spPr bwMode="auto">
          <a:xfrm>
            <a:off x="4425423" y="1975605"/>
            <a:ext cx="1729053" cy="3767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332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0" grpId="0"/>
      <p:bldP spid="31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8" grpId="0"/>
      <p:bldP spid="28" grpId="0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D09A84AD-E087-BFF1-9757-7CE2AF71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277" y="2434025"/>
            <a:ext cx="2990850" cy="2505075"/>
          </a:xfrm>
          <a:prstGeom prst="rect">
            <a:avLst/>
          </a:prstGeom>
        </p:spPr>
      </p:pic>
      <p:sp>
        <p:nvSpPr>
          <p:cNvPr id="3" name="Ellipszis 2">
            <a:extLst>
              <a:ext uri="{FF2B5EF4-FFF2-40B4-BE49-F238E27FC236}">
                <a16:creationId xmlns:a16="http://schemas.microsoft.com/office/drawing/2014/main" id="{853A4C22-C5B6-9E08-9321-87BF9CDA4BD9}"/>
              </a:ext>
            </a:extLst>
          </p:cNvPr>
          <p:cNvSpPr/>
          <p:nvPr/>
        </p:nvSpPr>
        <p:spPr bwMode="auto">
          <a:xfrm>
            <a:off x="5604195" y="2653864"/>
            <a:ext cx="960209" cy="668045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FB64D551-C0C1-69EA-1D54-737839A0E923}"/>
              </a:ext>
            </a:extLst>
          </p:cNvPr>
          <p:cNvSpPr/>
          <p:nvPr/>
        </p:nvSpPr>
        <p:spPr bwMode="auto">
          <a:xfrm>
            <a:off x="5768949" y="2709884"/>
            <a:ext cx="673224" cy="570276"/>
          </a:xfrm>
          <a:prstGeom prst="ellipse">
            <a:avLst/>
          </a:prstGeom>
          <a:solidFill>
            <a:srgbClr val="FFFF00">
              <a:alpha val="99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36BDFAE-3400-42AF-95AA-F19A99E1E753}"/>
              </a:ext>
            </a:extLst>
          </p:cNvPr>
          <p:cNvSpPr txBox="1"/>
          <p:nvPr/>
        </p:nvSpPr>
        <p:spPr>
          <a:xfrm>
            <a:off x="5623369" y="2812723"/>
            <a:ext cx="9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/>
              <a:t>FT4/FT3 </a:t>
            </a:r>
            <a:r>
              <a:rPr lang="hu-HU" sz="1000" b="1">
                <a:sym typeface="Symbol" panose="05050102010706020507" pitchFamily="18" charset="2"/>
              </a:rPr>
              <a:t>  TSH *</a:t>
            </a:r>
            <a:endParaRPr lang="hu-HU" sz="1000" b="1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58EBB503-63B1-CE5B-6B24-555ED702365C}"/>
              </a:ext>
            </a:extLst>
          </p:cNvPr>
          <p:cNvSpPr/>
          <p:nvPr/>
        </p:nvSpPr>
        <p:spPr bwMode="auto">
          <a:xfrm>
            <a:off x="5605599" y="3349874"/>
            <a:ext cx="960209" cy="668045"/>
          </a:xfrm>
          <a:prstGeom prst="ellipse">
            <a:avLst/>
          </a:prstGeom>
          <a:solidFill>
            <a:srgbClr val="CCFF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98C151B-874E-EBB9-733B-2CD838905534}"/>
              </a:ext>
            </a:extLst>
          </p:cNvPr>
          <p:cNvSpPr txBox="1"/>
          <p:nvPr/>
        </p:nvSpPr>
        <p:spPr>
          <a:xfrm>
            <a:off x="5644373" y="3486004"/>
            <a:ext cx="9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/>
              <a:t>FT4/FT3 </a:t>
            </a:r>
            <a:r>
              <a:rPr lang="hu-HU" sz="1000" b="1">
                <a:sym typeface="Symbol" panose="05050102010706020507" pitchFamily="18" charset="2"/>
              </a:rPr>
              <a:t>  TSH </a:t>
            </a:r>
            <a:endParaRPr lang="hu-HU" sz="1000" b="1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B689D25-9D75-E3DE-F3A1-0D2D289E2F68}"/>
              </a:ext>
            </a:extLst>
          </p:cNvPr>
          <p:cNvSpPr txBox="1"/>
          <p:nvPr/>
        </p:nvSpPr>
        <p:spPr>
          <a:xfrm>
            <a:off x="4904143" y="393158"/>
            <a:ext cx="2441206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200" b="1" dirty="0"/>
              <a:t>Primer hipertireózis (hormon túltermelés, tireoiditisz)</a:t>
            </a:r>
          </a:p>
          <a:p>
            <a:r>
              <a:rPr lang="hu-HU" sz="1200" b="1" dirty="0"/>
              <a:t>NTI</a:t>
            </a:r>
          </a:p>
          <a:p>
            <a:r>
              <a:rPr lang="hu-HU" sz="1200" b="1" dirty="0"/>
              <a:t>Gyógyszerek</a:t>
            </a:r>
          </a:p>
          <a:p>
            <a:r>
              <a:rPr lang="hu-HU" sz="1200" b="1" dirty="0"/>
              <a:t>Jódtöbblet</a:t>
            </a:r>
          </a:p>
          <a:p>
            <a:r>
              <a:rPr lang="hu-HU" sz="1200" b="1" dirty="0"/>
              <a:t>TSH-agonista (HCG)</a:t>
            </a:r>
          </a:p>
          <a:p>
            <a:r>
              <a:rPr lang="hu-HU" sz="1200" b="1" dirty="0"/>
              <a:t>TSHR aktiváló mutációja (CH)</a:t>
            </a:r>
          </a:p>
          <a:p>
            <a:r>
              <a:rPr lang="hu-HU" sz="1200" b="1" dirty="0"/>
              <a:t>T4 szedés, ektópiás pm. szövet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CC2E6EB-A86D-620E-13FE-AD2E989B2DE4}"/>
              </a:ext>
            </a:extLst>
          </p:cNvPr>
          <p:cNvSpPr txBox="1"/>
          <p:nvPr/>
        </p:nvSpPr>
        <p:spPr>
          <a:xfrm>
            <a:off x="4909290" y="1931557"/>
            <a:ext cx="244120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1200" b="1" dirty="0"/>
              <a:t>Biotin, sztreptavidin antitest,</a:t>
            </a:r>
          </a:p>
          <a:p>
            <a:r>
              <a:rPr lang="hu-HU" sz="1200" b="1" dirty="0"/>
              <a:t>Ruténium antitest</a:t>
            </a: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268A9500-A5B8-7637-DD91-084FF46FF224}"/>
              </a:ext>
            </a:extLst>
          </p:cNvPr>
          <p:cNvSpPr/>
          <p:nvPr/>
        </p:nvSpPr>
        <p:spPr bwMode="auto">
          <a:xfrm>
            <a:off x="5616321" y="4081547"/>
            <a:ext cx="960209" cy="668045"/>
          </a:xfrm>
          <a:prstGeom prst="ellipse">
            <a:avLst/>
          </a:prstGeom>
          <a:solidFill>
            <a:srgbClr val="FF99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054DD97E-C470-60A9-1CC0-148D12CFB250}"/>
              </a:ext>
            </a:extLst>
          </p:cNvPr>
          <p:cNvSpPr/>
          <p:nvPr/>
        </p:nvSpPr>
        <p:spPr bwMode="auto">
          <a:xfrm>
            <a:off x="5747686" y="4138223"/>
            <a:ext cx="673224" cy="570276"/>
          </a:xfrm>
          <a:prstGeom prst="ellipse">
            <a:avLst/>
          </a:prstGeom>
          <a:solidFill>
            <a:srgbClr val="FF0000">
              <a:alpha val="99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8596FAB-E575-3C90-349B-B72324BFA9D5}"/>
              </a:ext>
            </a:extLst>
          </p:cNvPr>
          <p:cNvSpPr txBox="1"/>
          <p:nvPr/>
        </p:nvSpPr>
        <p:spPr>
          <a:xfrm>
            <a:off x="5624533" y="4236105"/>
            <a:ext cx="9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>
                <a:solidFill>
                  <a:schemeClr val="bg1"/>
                </a:solidFill>
              </a:rPr>
              <a:t>FT4/FT3 </a:t>
            </a:r>
            <a:r>
              <a:rPr lang="hu-HU" sz="1000" b="1">
                <a:solidFill>
                  <a:schemeClr val="bg1"/>
                </a:solidFill>
                <a:sym typeface="Symbol" panose="05050102010706020507" pitchFamily="18" charset="2"/>
              </a:rPr>
              <a:t>  TSH </a:t>
            </a:r>
            <a:endParaRPr lang="hu-HU" sz="1000" b="1">
              <a:solidFill>
                <a:schemeClr val="bg1"/>
              </a:solidFill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77C9465-9988-EEF3-CD34-C1E7466F2DBD}"/>
              </a:ext>
            </a:extLst>
          </p:cNvPr>
          <p:cNvSpPr/>
          <p:nvPr/>
        </p:nvSpPr>
        <p:spPr bwMode="auto">
          <a:xfrm>
            <a:off x="4718079" y="3732394"/>
            <a:ext cx="960209" cy="66804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A8D8606C-6C42-0725-1949-B7D71AC78F2B}"/>
              </a:ext>
            </a:extLst>
          </p:cNvPr>
          <p:cNvSpPr/>
          <p:nvPr/>
        </p:nvSpPr>
        <p:spPr bwMode="auto">
          <a:xfrm>
            <a:off x="4861570" y="3781277"/>
            <a:ext cx="673224" cy="570276"/>
          </a:xfrm>
          <a:prstGeom prst="ellipse">
            <a:avLst/>
          </a:prstGeom>
          <a:solidFill>
            <a:schemeClr val="accent2">
              <a:lumMod val="75000"/>
              <a:alpha val="99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0FCAEAD-E46E-6480-F63A-09EAC4C838C6}"/>
              </a:ext>
            </a:extLst>
          </p:cNvPr>
          <p:cNvSpPr txBox="1"/>
          <p:nvPr/>
        </p:nvSpPr>
        <p:spPr>
          <a:xfrm>
            <a:off x="4736079" y="3910256"/>
            <a:ext cx="9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>
                <a:solidFill>
                  <a:schemeClr val="bg1"/>
                </a:solidFill>
              </a:rPr>
              <a:t>FT4/FT3 </a:t>
            </a:r>
            <a:r>
              <a:rPr lang="hu-HU" sz="1000" b="1">
                <a:solidFill>
                  <a:schemeClr val="bg1"/>
                </a:solidFill>
                <a:sym typeface="Symbol" panose="05050102010706020507" pitchFamily="18" charset="2"/>
              </a:rPr>
              <a:t>  TSH </a:t>
            </a:r>
            <a:endParaRPr lang="hu-HU" sz="1000" b="1">
              <a:solidFill>
                <a:schemeClr val="bg1"/>
              </a:solidFill>
            </a:endParaRPr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105B028E-112A-A1F8-78DC-599B7D016D9C}"/>
              </a:ext>
            </a:extLst>
          </p:cNvPr>
          <p:cNvSpPr/>
          <p:nvPr/>
        </p:nvSpPr>
        <p:spPr bwMode="auto">
          <a:xfrm>
            <a:off x="6467978" y="3741337"/>
            <a:ext cx="960209" cy="668045"/>
          </a:xfrm>
          <a:prstGeom prst="ellipse">
            <a:avLst/>
          </a:prstGeom>
          <a:solidFill>
            <a:srgbClr val="CCC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08F1E8F3-52C7-149E-931B-3A6C8C7115C8}"/>
              </a:ext>
            </a:extLst>
          </p:cNvPr>
          <p:cNvSpPr/>
          <p:nvPr/>
        </p:nvSpPr>
        <p:spPr bwMode="auto">
          <a:xfrm>
            <a:off x="6621512" y="3781277"/>
            <a:ext cx="673224" cy="570276"/>
          </a:xfrm>
          <a:prstGeom prst="ellipse">
            <a:avLst/>
          </a:prstGeom>
          <a:solidFill>
            <a:srgbClr val="9966FF">
              <a:alpha val="98824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ADDCDA5-9BC8-DB76-BD15-AB7314E9709D}"/>
              </a:ext>
            </a:extLst>
          </p:cNvPr>
          <p:cNvSpPr txBox="1"/>
          <p:nvPr/>
        </p:nvSpPr>
        <p:spPr>
          <a:xfrm>
            <a:off x="6471720" y="3857804"/>
            <a:ext cx="9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>
                <a:solidFill>
                  <a:srgbClr val="FFFF00"/>
                </a:solidFill>
              </a:rPr>
              <a:t>FT4/FT3 </a:t>
            </a:r>
            <a:r>
              <a:rPr lang="hu-HU" sz="1000" b="1">
                <a:solidFill>
                  <a:srgbClr val="FFFF00"/>
                </a:solidFill>
                <a:sym typeface="Symbol" panose="05050102010706020507" pitchFamily="18" charset="2"/>
              </a:rPr>
              <a:t>  TSH  v. </a:t>
            </a:r>
            <a:endParaRPr lang="hu-HU" sz="1000" b="1">
              <a:solidFill>
                <a:srgbClr val="FFFF00"/>
              </a:solidFill>
            </a:endParaRP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62B08DBB-F00E-2B32-E06D-9F5F6A30B52E}"/>
              </a:ext>
            </a:extLst>
          </p:cNvPr>
          <p:cNvSpPr/>
          <p:nvPr/>
        </p:nvSpPr>
        <p:spPr bwMode="auto">
          <a:xfrm>
            <a:off x="6467978" y="3004772"/>
            <a:ext cx="960209" cy="668045"/>
          </a:xfrm>
          <a:prstGeom prst="ellipse">
            <a:avLst/>
          </a:prstGeom>
          <a:solidFill>
            <a:srgbClr val="99FF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0ACAC6E6-176E-9A6E-983C-4FDA6C6292B7}"/>
              </a:ext>
            </a:extLst>
          </p:cNvPr>
          <p:cNvSpPr/>
          <p:nvPr/>
        </p:nvSpPr>
        <p:spPr bwMode="auto">
          <a:xfrm>
            <a:off x="6592553" y="3061029"/>
            <a:ext cx="673224" cy="570276"/>
          </a:xfrm>
          <a:prstGeom prst="ellipse">
            <a:avLst/>
          </a:prstGeom>
          <a:solidFill>
            <a:schemeClr val="accent1">
              <a:lumMod val="60000"/>
              <a:lumOff val="40000"/>
              <a:alpha val="98824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1F3ED8D-29F0-DA90-794F-368A1841F32A}"/>
              </a:ext>
            </a:extLst>
          </p:cNvPr>
          <p:cNvSpPr txBox="1"/>
          <p:nvPr/>
        </p:nvSpPr>
        <p:spPr>
          <a:xfrm>
            <a:off x="6475246" y="3138553"/>
            <a:ext cx="9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/>
              <a:t>FT4/FT3 </a:t>
            </a:r>
            <a:r>
              <a:rPr lang="hu-HU" sz="1000" b="1">
                <a:sym typeface="Symbol" panose="05050102010706020507" pitchFamily="18" charset="2"/>
              </a:rPr>
              <a:t>  TSH  v. *</a:t>
            </a:r>
            <a:endParaRPr lang="hu-HU" sz="1000" b="1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8B385E54-8E01-FA14-3F6E-B0D71A842B4F}"/>
              </a:ext>
            </a:extLst>
          </p:cNvPr>
          <p:cNvSpPr/>
          <p:nvPr/>
        </p:nvSpPr>
        <p:spPr bwMode="auto">
          <a:xfrm>
            <a:off x="4713763" y="3015464"/>
            <a:ext cx="960209" cy="668045"/>
          </a:xfrm>
          <a:prstGeom prst="ellipse">
            <a:avLst/>
          </a:prstGeom>
          <a:solidFill>
            <a:srgbClr val="66C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C01084FC-3A09-6064-32A5-B173B2D73A4F}"/>
              </a:ext>
            </a:extLst>
          </p:cNvPr>
          <p:cNvSpPr/>
          <p:nvPr/>
        </p:nvSpPr>
        <p:spPr bwMode="auto">
          <a:xfrm>
            <a:off x="4865782" y="3069024"/>
            <a:ext cx="673224" cy="570276"/>
          </a:xfrm>
          <a:prstGeom prst="ellipse">
            <a:avLst/>
          </a:prstGeom>
          <a:solidFill>
            <a:srgbClr val="0066FF">
              <a:alpha val="98824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D4E9AB4-9483-B6DB-E073-6EF6E93453E7}"/>
              </a:ext>
            </a:extLst>
          </p:cNvPr>
          <p:cNvSpPr txBox="1"/>
          <p:nvPr/>
        </p:nvSpPr>
        <p:spPr>
          <a:xfrm>
            <a:off x="4740985" y="3193732"/>
            <a:ext cx="94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>
                <a:solidFill>
                  <a:srgbClr val="FFFF00"/>
                </a:solidFill>
              </a:rPr>
              <a:t>FT4/FT3 </a:t>
            </a:r>
            <a:r>
              <a:rPr lang="hu-HU" sz="1000" b="1">
                <a:solidFill>
                  <a:srgbClr val="FFFF00"/>
                </a:solidFill>
                <a:sym typeface="Symbol" panose="05050102010706020507" pitchFamily="18" charset="2"/>
              </a:rPr>
              <a:t>  TSH *</a:t>
            </a:r>
            <a:endParaRPr lang="hu-HU" sz="1000" b="1">
              <a:solidFill>
                <a:srgbClr val="FFFF00"/>
              </a:solidFill>
            </a:endParaRP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AF383D33-B966-A185-5B5B-487BFBB1C60B}"/>
              </a:ext>
            </a:extLst>
          </p:cNvPr>
          <p:cNvSpPr txBox="1"/>
          <p:nvPr/>
        </p:nvSpPr>
        <p:spPr>
          <a:xfrm>
            <a:off x="4662318" y="4963241"/>
            <a:ext cx="2867365" cy="14465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chemeClr val="bg1"/>
                </a:solidFill>
              </a:rPr>
              <a:t>Primer hipotireózis (csökkent hormon- termelés, tireoiditisz)</a:t>
            </a:r>
          </a:p>
          <a:p>
            <a:r>
              <a:rPr lang="hu-HU" sz="1100" b="1" dirty="0">
                <a:solidFill>
                  <a:schemeClr val="bg1"/>
                </a:solidFill>
              </a:rPr>
              <a:t>Gyógyszerek (amiodaron, Li, TKI, ICI)</a:t>
            </a:r>
          </a:p>
          <a:p>
            <a:r>
              <a:rPr lang="hu-HU" sz="1100" b="1" dirty="0">
                <a:solidFill>
                  <a:schemeClr val="bg1"/>
                </a:solidFill>
              </a:rPr>
              <a:t>Jódhiány vagy többlet</a:t>
            </a:r>
          </a:p>
          <a:p>
            <a:r>
              <a:rPr lang="hu-HU" sz="1100" b="1" dirty="0" err="1">
                <a:solidFill>
                  <a:schemeClr val="bg1"/>
                </a:solidFill>
              </a:rPr>
              <a:t>Infiltratív</a:t>
            </a:r>
            <a:r>
              <a:rPr lang="hu-HU" sz="1100" b="1" dirty="0">
                <a:solidFill>
                  <a:schemeClr val="bg1"/>
                </a:solidFill>
              </a:rPr>
              <a:t> betegségek</a:t>
            </a:r>
          </a:p>
          <a:p>
            <a:r>
              <a:rPr lang="hu-HU" sz="1100" b="1" dirty="0">
                <a:solidFill>
                  <a:schemeClr val="bg1"/>
                </a:solidFill>
              </a:rPr>
              <a:t>Kongenitális </a:t>
            </a:r>
            <a:r>
              <a:rPr lang="hu-HU" sz="1100" b="1" dirty="0">
                <a:solidFill>
                  <a:schemeClr val="bg1"/>
                </a:solidFill>
                <a:sym typeface="Symbol" panose="05050102010706020507" pitchFamily="18" charset="2"/>
              </a:rPr>
              <a:t> (</a:t>
            </a:r>
            <a:r>
              <a:rPr lang="hu-HU" sz="1100" b="1" dirty="0" err="1">
                <a:solidFill>
                  <a:schemeClr val="bg1"/>
                </a:solidFill>
                <a:sym typeface="Symbol" panose="05050102010706020507" pitchFamily="18" charset="2"/>
              </a:rPr>
              <a:t>diszhormogenezis</a:t>
            </a:r>
            <a:r>
              <a:rPr lang="hu-HU" sz="1100" b="1" dirty="0">
                <a:solidFill>
                  <a:schemeClr val="bg1"/>
                </a:solidFill>
                <a:sym typeface="Symbol" panose="05050102010706020507" pitchFamily="18" charset="2"/>
              </a:rPr>
              <a:t>, jódtranszport, hormontranszport, D1v.D2 defektus, TSHR </a:t>
            </a:r>
            <a:r>
              <a:rPr lang="hu-HU" sz="1100" b="1" dirty="0" err="1">
                <a:solidFill>
                  <a:schemeClr val="bg1"/>
                </a:solidFill>
                <a:sym typeface="Symbol" panose="05050102010706020507" pitchFamily="18" charset="2"/>
              </a:rPr>
              <a:t>inaktiváló</a:t>
            </a:r>
            <a:r>
              <a:rPr lang="hu-HU" sz="1100" b="1" dirty="0">
                <a:solidFill>
                  <a:schemeClr val="bg1"/>
                </a:solidFill>
                <a:sym typeface="Symbol" panose="05050102010706020507" pitchFamily="18" charset="2"/>
              </a:rPr>
              <a:t> mutációja)</a:t>
            </a:r>
            <a:endParaRPr lang="hu-HU" sz="1100" b="1" dirty="0">
              <a:solidFill>
                <a:schemeClr val="bg1"/>
              </a:solidFill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724224F-786B-EED7-F37C-D08D0D291213}"/>
              </a:ext>
            </a:extLst>
          </p:cNvPr>
          <p:cNvSpPr txBox="1"/>
          <p:nvPr/>
        </p:nvSpPr>
        <p:spPr>
          <a:xfrm>
            <a:off x="4662318" y="6410093"/>
            <a:ext cx="2867365" cy="2616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hu-HU" sz="1100" b="1"/>
              <a:t>Kémiai háttér emelkedését okozó anyagok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C38D001B-9A8E-7615-02F4-D059FF6FD96E}"/>
              </a:ext>
            </a:extLst>
          </p:cNvPr>
          <p:cNvSpPr txBox="1"/>
          <p:nvPr/>
        </p:nvSpPr>
        <p:spPr>
          <a:xfrm>
            <a:off x="7646315" y="1233626"/>
            <a:ext cx="2564938" cy="138499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200" b="1" dirty="0"/>
              <a:t>Szekunder v. tercier (centrális) hipotireózis</a:t>
            </a:r>
          </a:p>
          <a:p>
            <a:r>
              <a:rPr lang="hu-HU" sz="1200" b="1" dirty="0"/>
              <a:t>Konzumpció hipotireózis</a:t>
            </a:r>
          </a:p>
          <a:p>
            <a:r>
              <a:rPr lang="hu-HU" sz="1200" b="1" dirty="0"/>
              <a:t>MCT8 defektus (FT3 </a:t>
            </a:r>
            <a:r>
              <a:rPr lang="hu-HU" sz="1200" b="1" dirty="0">
                <a:sym typeface="Symbol" panose="05050102010706020507" pitchFamily="18" charset="2"/>
              </a:rPr>
              <a:t>)</a:t>
            </a:r>
            <a:endParaRPr lang="hu-HU" sz="1200" b="1" dirty="0"/>
          </a:p>
          <a:p>
            <a:r>
              <a:rPr lang="hu-HU" sz="1200" b="1" dirty="0"/>
              <a:t>TSH deficiencia</a:t>
            </a:r>
          </a:p>
          <a:p>
            <a:r>
              <a:rPr lang="hu-HU" sz="1200" b="1" dirty="0"/>
              <a:t>TRHR defektus</a:t>
            </a:r>
          </a:p>
          <a:p>
            <a:r>
              <a:rPr lang="hu-HU" sz="1200" b="1" dirty="0"/>
              <a:t>NTI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60397ACA-15C9-85F2-7622-4BC61CDE62C1}"/>
              </a:ext>
            </a:extLst>
          </p:cNvPr>
          <p:cNvSpPr txBox="1"/>
          <p:nvPr/>
        </p:nvSpPr>
        <p:spPr>
          <a:xfrm>
            <a:off x="7646315" y="2599365"/>
            <a:ext cx="2564938" cy="46166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hu-HU" sz="1200" b="1" dirty="0"/>
              <a:t>Gyógyszerek (dopamin, bexarotene)</a:t>
            </a:r>
          </a:p>
          <a:p>
            <a:r>
              <a:rPr lang="hu-HU" sz="1200" b="1" dirty="0"/>
              <a:t>Benzofenon, bizonyos NSAIDs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58FC4B02-5DE8-0FC3-B07A-17C1490F347A}"/>
              </a:ext>
            </a:extLst>
          </p:cNvPr>
          <p:cNvSpPr txBox="1"/>
          <p:nvPr/>
        </p:nvSpPr>
        <p:spPr>
          <a:xfrm>
            <a:off x="7655172" y="3762913"/>
            <a:ext cx="2990850" cy="1384995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rgbClr val="FFFF00"/>
                </a:solidFill>
              </a:rPr>
              <a:t>Szekunder (centrális) hipertireózis (TSH-termelő tumor, RHT</a:t>
            </a:r>
            <a:r>
              <a:rPr lang="hu-HU" sz="1200" b="1" dirty="0">
                <a:solidFill>
                  <a:srgbClr val="FFFF00"/>
                </a:solidFill>
                <a:sym typeface="Symbol" panose="05050102010706020507" pitchFamily="18" charset="2"/>
              </a:rPr>
              <a:t>)</a:t>
            </a:r>
          </a:p>
          <a:p>
            <a:r>
              <a:rPr lang="hu-HU" sz="1200" b="1" dirty="0">
                <a:solidFill>
                  <a:srgbClr val="FFFF00"/>
                </a:solidFill>
              </a:rPr>
              <a:t>NTI (pszichiátriai kórképek)</a:t>
            </a:r>
          </a:p>
          <a:p>
            <a:r>
              <a:rPr lang="hu-HU" sz="1200" b="1" dirty="0">
                <a:solidFill>
                  <a:srgbClr val="FFFF00"/>
                </a:solidFill>
              </a:rPr>
              <a:t>Rossz </a:t>
            </a:r>
            <a:r>
              <a:rPr lang="en-US" sz="1200" b="1" dirty="0">
                <a:solidFill>
                  <a:srgbClr val="FFFF00"/>
                </a:solidFill>
              </a:rPr>
              <a:t>compliance</a:t>
            </a:r>
          </a:p>
          <a:p>
            <a:r>
              <a:rPr lang="hu-HU" sz="1200" b="1" dirty="0">
                <a:solidFill>
                  <a:srgbClr val="FFFF00"/>
                </a:solidFill>
              </a:rPr>
              <a:t>D1 v. D2 defektus (TSH, FT4</a:t>
            </a:r>
            <a:r>
              <a:rPr lang="hu-HU" sz="1200" b="1" dirty="0">
                <a:solidFill>
                  <a:srgbClr val="FFFF00"/>
                </a:solidFill>
                <a:sym typeface="Symbol" panose="05050102010706020507" pitchFamily="18" charset="2"/>
              </a:rPr>
              <a:t>,</a:t>
            </a:r>
            <a:r>
              <a:rPr lang="hu-HU" sz="1200" b="1" dirty="0">
                <a:solidFill>
                  <a:srgbClr val="FFFF00"/>
                </a:solidFill>
              </a:rPr>
              <a:t> rT3</a:t>
            </a:r>
            <a:r>
              <a:rPr lang="hu-HU" sz="1200" b="1" dirty="0">
                <a:solidFill>
                  <a:srgbClr val="FFFF00"/>
                </a:solidFill>
                <a:sym typeface="Symbol" panose="05050102010706020507" pitchFamily="18" charset="2"/>
              </a:rPr>
              <a:t>, </a:t>
            </a:r>
            <a:r>
              <a:rPr lang="hu-HU" sz="1200" b="1" dirty="0">
                <a:solidFill>
                  <a:srgbClr val="FFFF00"/>
                </a:solidFill>
              </a:rPr>
              <a:t>FT3</a:t>
            </a:r>
            <a:r>
              <a:rPr lang="hu-HU" sz="1200" b="1" dirty="0">
                <a:solidFill>
                  <a:srgbClr val="FFFF00"/>
                </a:solidFill>
                <a:sym typeface="Symbol" panose="05050102010706020507" pitchFamily="18" charset="2"/>
              </a:rPr>
              <a:t>)</a:t>
            </a:r>
            <a:endParaRPr lang="hu-HU" sz="1200" b="1" dirty="0">
              <a:solidFill>
                <a:srgbClr val="FFFF00"/>
              </a:solidFill>
            </a:endParaRPr>
          </a:p>
          <a:p>
            <a:r>
              <a:rPr lang="hu-HU" sz="1200" b="1" dirty="0">
                <a:solidFill>
                  <a:srgbClr val="FFFF00"/>
                </a:solidFill>
              </a:rPr>
              <a:t>SECISBP2 defektus (TSH, FT4</a:t>
            </a:r>
            <a:r>
              <a:rPr lang="hu-HU" sz="1200" b="1" dirty="0">
                <a:solidFill>
                  <a:srgbClr val="FFFF00"/>
                </a:solidFill>
                <a:sym typeface="Symbol" panose="05050102010706020507" pitchFamily="18" charset="2"/>
              </a:rPr>
              <a:t>,</a:t>
            </a:r>
            <a:r>
              <a:rPr lang="hu-HU" sz="1200" b="1" dirty="0">
                <a:solidFill>
                  <a:srgbClr val="FFFF00"/>
                </a:solidFill>
              </a:rPr>
              <a:t> FT3</a:t>
            </a:r>
            <a:r>
              <a:rPr lang="hu-HU" sz="1200" b="1" dirty="0">
                <a:solidFill>
                  <a:srgbClr val="FFFF00"/>
                </a:solidFill>
                <a:sym typeface="Symbol" panose="05050102010706020507" pitchFamily="18" charset="2"/>
              </a:rPr>
              <a:t>, Se)</a:t>
            </a:r>
            <a:endParaRPr lang="hu-HU" sz="1200" b="1" dirty="0">
              <a:solidFill>
                <a:srgbClr val="FFFF00"/>
              </a:solidFill>
            </a:endParaRP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3A2C44CD-6438-4E83-B46A-361492080AD9}"/>
              </a:ext>
            </a:extLst>
          </p:cNvPr>
          <p:cNvSpPr txBox="1"/>
          <p:nvPr/>
        </p:nvSpPr>
        <p:spPr>
          <a:xfrm>
            <a:off x="7655193" y="5143294"/>
            <a:ext cx="2564938" cy="830997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rgbClr val="0066FF"/>
                </a:solidFill>
              </a:rPr>
              <a:t>FT4</a:t>
            </a:r>
            <a:r>
              <a:rPr lang="hu-HU" sz="1200" b="1" dirty="0"/>
              <a:t>: FDH, transztiretinémiás hipertiroxinémia, TBG deficiencia;</a:t>
            </a:r>
          </a:p>
          <a:p>
            <a:r>
              <a:rPr lang="hu-HU" sz="1200" b="1" dirty="0"/>
              <a:t>gyógyszerek (heparin, furosemid, amiodaron); </a:t>
            </a:r>
            <a:r>
              <a:rPr lang="hu-HU" sz="1200" b="1" dirty="0" err="1"/>
              <a:t>anti</a:t>
            </a:r>
            <a:r>
              <a:rPr lang="hu-HU" sz="1200" b="1" dirty="0"/>
              <a:t>-TH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0A2889A1-C86E-1CDB-279C-22D85F081394}"/>
              </a:ext>
            </a:extLst>
          </p:cNvPr>
          <p:cNvSpPr txBox="1"/>
          <p:nvPr/>
        </p:nvSpPr>
        <p:spPr>
          <a:xfrm>
            <a:off x="1947903" y="1803607"/>
            <a:ext cx="2564938" cy="10156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rgbClr val="FFFF00"/>
                </a:solidFill>
              </a:rPr>
              <a:t>Szubklinikai hipertireózis</a:t>
            </a:r>
            <a:endParaRPr lang="hu-HU" sz="1200" b="1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r>
              <a:rPr lang="hu-HU" sz="1200" b="1" dirty="0">
                <a:solidFill>
                  <a:srgbClr val="FFFF00"/>
                </a:solidFill>
              </a:rPr>
              <a:t>NTI </a:t>
            </a:r>
          </a:p>
          <a:p>
            <a:r>
              <a:rPr lang="hu-HU" sz="1200" b="1" dirty="0">
                <a:solidFill>
                  <a:srgbClr val="FFFF00"/>
                </a:solidFill>
              </a:rPr>
              <a:t>Non-ekvilibrium </a:t>
            </a:r>
            <a:endParaRPr lang="en-US" sz="1200" b="1" dirty="0">
              <a:solidFill>
                <a:srgbClr val="FFFF00"/>
              </a:solidFill>
            </a:endParaRPr>
          </a:p>
          <a:p>
            <a:r>
              <a:rPr lang="hu-HU" sz="1200" b="1" dirty="0">
                <a:solidFill>
                  <a:srgbClr val="FFFF00"/>
                </a:solidFill>
              </a:rPr>
              <a:t>Gyógyszerek (szteroidok, dopamin, metformin)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311F7ABC-F0B4-6522-F03E-2E4D5243BACE}"/>
              </a:ext>
            </a:extLst>
          </p:cNvPr>
          <p:cNvSpPr txBox="1"/>
          <p:nvPr/>
        </p:nvSpPr>
        <p:spPr>
          <a:xfrm>
            <a:off x="1947418" y="2812724"/>
            <a:ext cx="2564938" cy="276999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hu-HU" sz="1200" b="1" dirty="0"/>
              <a:t>Anti-TSH, HAMA (ritkán) 	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64F52755-F53F-25BC-2579-D546B349191F}"/>
              </a:ext>
            </a:extLst>
          </p:cNvPr>
          <p:cNvSpPr txBox="1"/>
          <p:nvPr/>
        </p:nvSpPr>
        <p:spPr>
          <a:xfrm>
            <a:off x="7286061" y="392856"/>
            <a:ext cx="278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Összefoglaló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49958C60-0DA8-F632-058B-C19ACAC0E7AA}"/>
              </a:ext>
            </a:extLst>
          </p:cNvPr>
          <p:cNvSpPr txBox="1"/>
          <p:nvPr/>
        </p:nvSpPr>
        <p:spPr>
          <a:xfrm>
            <a:off x="1657725" y="3762912"/>
            <a:ext cx="2867365" cy="11079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chemeClr val="bg1"/>
                </a:solidFill>
              </a:rPr>
              <a:t>Szubklinikai hipotireózis</a:t>
            </a:r>
          </a:p>
          <a:p>
            <a:r>
              <a:rPr lang="hu-HU" sz="1100" b="1" dirty="0">
                <a:solidFill>
                  <a:schemeClr val="bg1"/>
                </a:solidFill>
              </a:rPr>
              <a:t>Non-ekvilibrium, rossz </a:t>
            </a:r>
            <a:r>
              <a:rPr lang="en-US" sz="1100" b="1" dirty="0">
                <a:solidFill>
                  <a:schemeClr val="bg1"/>
                </a:solidFill>
              </a:rPr>
              <a:t>compliance</a:t>
            </a:r>
            <a:r>
              <a:rPr lang="hu-HU" sz="1100" b="1" dirty="0">
                <a:solidFill>
                  <a:schemeClr val="bg1"/>
                </a:solidFill>
              </a:rPr>
              <a:t>, T4 malabszorbció</a:t>
            </a:r>
          </a:p>
          <a:p>
            <a:r>
              <a:rPr lang="hu-HU" sz="1100" b="1" dirty="0">
                <a:solidFill>
                  <a:schemeClr val="bg1"/>
                </a:solidFill>
              </a:rPr>
              <a:t>Gyógyszerek (amiodaron)</a:t>
            </a:r>
          </a:p>
          <a:p>
            <a:r>
              <a:rPr lang="hu-HU" sz="1100" b="1" dirty="0">
                <a:solidFill>
                  <a:schemeClr val="bg1"/>
                </a:solidFill>
              </a:rPr>
              <a:t>NTI (recovery)</a:t>
            </a:r>
          </a:p>
          <a:p>
            <a:r>
              <a:rPr lang="hu-HU" sz="1100" b="1" dirty="0">
                <a:solidFill>
                  <a:schemeClr val="bg1"/>
                </a:solidFill>
              </a:rPr>
              <a:t>TSH abnormalitás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26921A40-F982-C7A4-EFE6-DA7B91FB9BB1}"/>
              </a:ext>
            </a:extLst>
          </p:cNvPr>
          <p:cNvSpPr txBox="1"/>
          <p:nvPr/>
        </p:nvSpPr>
        <p:spPr>
          <a:xfrm>
            <a:off x="1657724" y="4870908"/>
            <a:ext cx="2867365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" b="1" dirty="0"/>
              <a:t>Anti-TSH, HAMA (gyakrabban) </a:t>
            </a:r>
            <a:r>
              <a:rPr lang="hu-HU" sz="1200" b="1" dirty="0" err="1"/>
              <a:t>Makro</a:t>
            </a:r>
            <a:r>
              <a:rPr lang="hu-HU" sz="1200" b="1" dirty="0"/>
              <a:t>-TSH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BE275C63-7596-4CB2-B668-748DADD77BC8}"/>
              </a:ext>
            </a:extLst>
          </p:cNvPr>
          <p:cNvSpPr txBox="1"/>
          <p:nvPr/>
        </p:nvSpPr>
        <p:spPr>
          <a:xfrm>
            <a:off x="1669443" y="5473000"/>
            <a:ext cx="2867365" cy="1371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Moran, N </a:t>
            </a:r>
            <a:r>
              <a:rPr lang="en-US" sz="12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Schoenmakers</a:t>
            </a: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al: Approach to the Patient with Raised Thyroid Hormones and Non-suppressed TSH 2024, </a:t>
            </a:r>
            <a:r>
              <a:rPr lang="en-US" sz="1200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JCEM</a:t>
            </a: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109:1094-1108, </a:t>
            </a:r>
            <a:r>
              <a:rPr lang="hu-HU" sz="1200" u="sng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https://doi.org/10.1210/clinem/dgad681</a:t>
            </a:r>
            <a:r>
              <a:rPr lang="hu-HU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hu-HU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4031B55C-0576-76FE-619D-1A0A6960BFA4}"/>
              </a:ext>
            </a:extLst>
          </p:cNvPr>
          <p:cNvSpPr txBox="1"/>
          <p:nvPr/>
        </p:nvSpPr>
        <p:spPr>
          <a:xfrm>
            <a:off x="1532884" y="562666"/>
            <a:ext cx="3373057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12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Koulouti</a:t>
            </a: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 Moran et al: Pitfalls in the measurement and interpretation of thyroid function tests 2013, </a:t>
            </a:r>
            <a:r>
              <a:rPr lang="en-US" sz="1200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 &amp; Research Clinical Endocrinology &amp; Metabolism</a:t>
            </a: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27:745-762, </a:t>
            </a:r>
            <a:r>
              <a:rPr lang="en-US" sz="1200" u="sng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http://dx.doi.org/10.1016/j.beem.2013.10.003</a:t>
            </a:r>
            <a:r>
              <a:rPr lang="en-US" sz="1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sz="12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9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ll You Need To Know About Hashimoto's Thyroiditis">
            <a:extLst>
              <a:ext uri="{FF2B5EF4-FFF2-40B4-BE49-F238E27FC236}">
                <a16:creationId xmlns:a16="http://schemas.microsoft.com/office/drawing/2014/main" id="{30D67541-8AF8-4BC2-A690-9B9B61820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40" y="1116230"/>
            <a:ext cx="2978554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EEEBED9-ADDB-4695-A129-F4AE885C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064" y="1732117"/>
            <a:ext cx="2886075" cy="189547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37A26FA-A954-468F-A976-83733E1A1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405" y="3429000"/>
            <a:ext cx="2324100" cy="20193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27D92FC-3EB7-48E1-8F2E-A424A4DBE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0" y="3921062"/>
            <a:ext cx="2114550" cy="214312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5DF0DDE-9D03-40A5-B62C-733A309E0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826" y="3646539"/>
            <a:ext cx="3107551" cy="2960572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A88EFCD2-1374-4EF9-AED7-7558F9358610}"/>
              </a:ext>
            </a:extLst>
          </p:cNvPr>
          <p:cNvSpPr txBox="1">
            <a:spLocks/>
          </p:cNvSpPr>
          <p:nvPr/>
        </p:nvSpPr>
        <p:spPr>
          <a:xfrm>
            <a:off x="2209800" y="202519"/>
            <a:ext cx="7772400" cy="609600"/>
          </a:xfrm>
          <a:prstGeom prst="rect">
            <a:avLst/>
          </a:prstGeom>
        </p:spPr>
        <p:txBody>
          <a:bodyPr/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9pPr>
          </a:lstStyle>
          <a:p>
            <a:endParaRPr lang="hu-HU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1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58852" y="1617380"/>
            <a:ext cx="4215822" cy="399169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1" y="390364"/>
            <a:ext cx="9142413" cy="609600"/>
          </a:xfrm>
          <a:prstGeom prst="rect">
            <a:avLst/>
          </a:prstGeom>
        </p:spPr>
        <p:txBody>
          <a:bodyPr/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defRPr>
            </a:lvl9pPr>
          </a:lstStyle>
          <a:p>
            <a:pPr algn="l">
              <a:defRPr/>
            </a:pPr>
            <a:r>
              <a:rPr lang="hu-HU" altLang="hu-HU" sz="3600" dirty="0">
                <a:solidFill>
                  <a:schemeClr val="bg1"/>
                </a:solidFill>
              </a:rPr>
              <a:t>A vizelet jód koncentráció napi ritmusa</a:t>
            </a:r>
            <a:br>
              <a:rPr lang="hu-HU" altLang="hu-HU" sz="3600" dirty="0"/>
            </a:br>
            <a:endParaRPr lang="hu-HU" altLang="hu-HU" sz="3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93425" y="1617380"/>
            <a:ext cx="3709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Módszerek: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Fotometria </a:t>
            </a:r>
            <a:r>
              <a:rPr lang="hu-HU" sz="1600" i="1" dirty="0">
                <a:solidFill>
                  <a:schemeClr val="bg1"/>
                </a:solidFill>
              </a:rPr>
              <a:t>(</a:t>
            </a:r>
            <a:r>
              <a:rPr lang="hu-HU" sz="1600" i="1" noProof="1">
                <a:solidFill>
                  <a:schemeClr val="bg1"/>
                </a:solidFill>
              </a:rPr>
              <a:t>Sandell-Kolthoff</a:t>
            </a:r>
            <a:r>
              <a:rPr lang="hu-HU" sz="1600" i="1" dirty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ICP-MS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708182" y="3365382"/>
            <a:ext cx="395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*Jódbevitel (</a:t>
            </a:r>
            <a:r>
              <a:rPr lang="hu-HU">
                <a:solidFill>
                  <a:schemeClr val="bg1"/>
                </a:solidFill>
                <a:sym typeface="Symbol" panose="05050102010706020507" pitchFamily="18" charset="2"/>
              </a:rPr>
              <a:t>g/nap) </a:t>
            </a:r>
            <a:r>
              <a:rPr lang="hu-HU">
                <a:solidFill>
                  <a:schemeClr val="bg1"/>
                </a:solidFill>
              </a:rPr>
              <a:t>= </a:t>
            </a:r>
          </a:p>
          <a:p>
            <a:r>
              <a:rPr lang="hu-HU">
                <a:solidFill>
                  <a:schemeClr val="bg1"/>
                </a:solidFill>
              </a:rPr>
              <a:t>napi jódürítés (</a:t>
            </a:r>
            <a:r>
              <a:rPr lang="hu-HU">
                <a:solidFill>
                  <a:schemeClr val="bg1"/>
                </a:solidFill>
                <a:sym typeface="Symbol" panose="05050102010706020507" pitchFamily="18" charset="2"/>
              </a:rPr>
              <a:t>g/24h)/ 0,92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708182" y="4341291"/>
            <a:ext cx="39598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noProof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*:Dietary Reference Intakes for Vitamin A, Vitamin K, Arsenic, Boron, Chromium, Copper, Iodine, Iron, Manganese, Molybdenum, Nickel, Silicon, Vanadium, and Zinc</a:t>
            </a:r>
            <a:r>
              <a:rPr lang="hu-HU" sz="1400" i="1" noProof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8. Iodine p:258-289), Washington, DC: National Academy Press, 2001</a:t>
            </a:r>
            <a:endParaRPr lang="hu-HU" sz="1400" noProof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4EAD029-A524-42CE-6027-05373DC5F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0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80988"/>
            <a:ext cx="77724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altLang="hu-HU" dirty="0">
                <a:solidFill>
                  <a:schemeClr val="bg1"/>
                </a:solidFill>
              </a:rPr>
              <a:t>Pajzsmirigy </a:t>
            </a:r>
            <a:r>
              <a:rPr lang="hu-HU" altLang="hu-HU" noProof="1">
                <a:solidFill>
                  <a:schemeClr val="bg1"/>
                </a:solidFill>
              </a:rPr>
              <a:t>folliculus</a:t>
            </a:r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86" y="1092292"/>
            <a:ext cx="5846037" cy="493403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45AA255-4403-9C19-6FDB-BF7A6F97A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896" y="3000708"/>
            <a:ext cx="5048250" cy="12287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E661B89-0930-83F1-7883-7FCE9311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81" y="4006593"/>
            <a:ext cx="4743450" cy="235267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4EAEAAA-86F8-B11A-8159-864135EFD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190" y="4154667"/>
            <a:ext cx="2314575" cy="21717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AE9CDDA-64B0-366E-583B-3808AF731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897" y="2046099"/>
            <a:ext cx="6962775" cy="204787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4C960C8-5DE2-12E2-1382-34B7B7CA79D4}"/>
              </a:ext>
            </a:extLst>
          </p:cNvPr>
          <p:cNvSpPr txBox="1"/>
          <p:nvPr/>
        </p:nvSpPr>
        <p:spPr>
          <a:xfrm>
            <a:off x="2919529" y="414670"/>
            <a:ext cx="666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>
                <a:solidFill>
                  <a:schemeClr val="bg1"/>
                </a:solidFill>
              </a:rPr>
              <a:t>Hormonszintézis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33F4309-0AB0-4DC3-8B53-6B79B179B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2084646" y="414670"/>
            <a:ext cx="824250" cy="1393732"/>
          </a:xfrm>
          <a:prstGeom prst="rect">
            <a:avLst/>
          </a:prstGeom>
        </p:spPr>
      </p:pic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C01F8E70-D6F5-A6BD-9E19-B7E6A4E3DA73}"/>
              </a:ext>
            </a:extLst>
          </p:cNvPr>
          <p:cNvSpPr/>
          <p:nvPr/>
        </p:nvSpPr>
        <p:spPr bwMode="auto">
          <a:xfrm>
            <a:off x="2052746" y="935661"/>
            <a:ext cx="438816" cy="297716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94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/>
          </p:cNvGraphicFramePr>
          <p:nvPr/>
        </p:nvGraphicFramePr>
        <p:xfrm>
          <a:off x="3402013" y="3386139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14400" imgH="914400" progId="CorelDRAW.Graphic.9">
                  <p:embed/>
                </p:oleObj>
              </mc:Choice>
              <mc:Fallback>
                <p:oleObj name="CorelDRAW" r:id="rId3" imgW="914400" imgH="914400" progId="CorelDRAW.Graphic.9">
                  <p:embed/>
                  <p:pic>
                    <p:nvPicPr>
                      <p:cNvPr id="15362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2013" y="3386139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/>
          </p:cNvGraphicFramePr>
          <p:nvPr/>
        </p:nvGraphicFramePr>
        <p:xfrm>
          <a:off x="2274888" y="3384551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914400" imgH="914400" progId="CorelDRAW.Graphic.9">
                  <p:embed/>
                </p:oleObj>
              </mc:Choice>
              <mc:Fallback>
                <p:oleObj name="CorelDRAW" r:id="rId5" imgW="914400" imgH="914400" progId="CorelDRAW.Graphic.9">
                  <p:embed/>
                  <p:pic>
                    <p:nvPicPr>
                      <p:cNvPr id="15363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888" y="3384551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/>
          </p:cNvGraphicFramePr>
          <p:nvPr/>
        </p:nvGraphicFramePr>
        <p:xfrm>
          <a:off x="5605463" y="1282701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914400" imgH="914400" progId="CorelDRAW.Graphic.9">
                  <p:embed/>
                </p:oleObj>
              </mc:Choice>
              <mc:Fallback>
                <p:oleObj name="CorelDRAW" r:id="rId6" imgW="914400" imgH="914400" progId="CorelDRAW.Graphic.9">
                  <p:embed/>
                  <p:pic>
                    <p:nvPicPr>
                      <p:cNvPr id="15364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463" y="1282701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/>
          </p:cNvGraphicFramePr>
          <p:nvPr/>
        </p:nvGraphicFramePr>
        <p:xfrm>
          <a:off x="4479925" y="1282701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914400" imgH="914400" progId="CorelDRAW.Graphic.9">
                  <p:embed/>
                </p:oleObj>
              </mc:Choice>
              <mc:Fallback>
                <p:oleObj name="CorelDRAW" r:id="rId8" imgW="914400" imgH="914400" progId="CorelDRAW.Graphic.9">
                  <p:embed/>
                  <p:pic>
                    <p:nvPicPr>
                      <p:cNvPr id="15365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9925" y="1282701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altLang="hu-HU" dirty="0">
                <a:solidFill>
                  <a:schemeClr val="bg1"/>
                </a:solidFill>
              </a:rPr>
              <a:t>T</a:t>
            </a:r>
            <a:r>
              <a:rPr lang="hu-HU" altLang="hu-HU" baseline="-25000" dirty="0">
                <a:solidFill>
                  <a:schemeClr val="bg1"/>
                </a:solidFill>
              </a:rPr>
              <a:t>4</a:t>
            </a:r>
            <a:r>
              <a:rPr lang="hu-HU" altLang="hu-HU" dirty="0">
                <a:solidFill>
                  <a:schemeClr val="bg1"/>
                </a:solidFill>
              </a:rPr>
              <a:t> metabolizmus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4343400" y="1568450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943350" y="1408114"/>
            <a:ext cx="42159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HO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406900" y="931864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5114925" y="1568450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6370639" y="1408114"/>
            <a:ext cx="45525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H="1">
            <a:off x="6810375" y="1565275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6905626" y="1408114"/>
            <a:ext cx="39433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H="1">
            <a:off x="7280275" y="15636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7362826" y="1408114"/>
            <a:ext cx="63664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COOH</a:t>
            </a: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7051675" y="1274763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6904038" y="1019176"/>
            <a:ext cx="47929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4363147" y="2198688"/>
            <a:ext cx="3322833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3,5,3’,5’-</a:t>
            </a:r>
            <a:r>
              <a:rPr lang="hu-HU" altLang="hu-HU" sz="16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tetrajod-L-tironin (tiroxin T</a:t>
            </a:r>
            <a:r>
              <a:rPr lang="hu-HU" altLang="hu-HU" sz="1600" b="1" baseline="-25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  <a:r>
              <a:rPr lang="hu-HU" altLang="hu-HU" sz="16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)</a:t>
            </a: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4406900" y="1928814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5207001" y="1408114"/>
            <a:ext cx="30777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O</a:t>
            </a: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 flipH="1">
            <a:off x="5467350" y="1568450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5534025" y="931864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 flipH="1">
            <a:off x="6238875" y="1568450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5534025" y="1928814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 flipH="1" flipV="1">
            <a:off x="4567239" y="1162051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 flipH="1">
            <a:off x="4568826" y="1839914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4600575" y="1290638"/>
            <a:ext cx="268288" cy="2143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5’</a:t>
            </a: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4556125" y="1600201"/>
            <a:ext cx="268288" cy="2143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3’</a:t>
            </a:r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 flipH="1" flipV="1">
            <a:off x="5697539" y="1165226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 flipH="1">
            <a:off x="5694364" y="1839914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5730875" y="1290638"/>
            <a:ext cx="241300" cy="2143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5</a:t>
            </a:r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5686425" y="1600201"/>
            <a:ext cx="241300" cy="2143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 flipH="1">
            <a:off x="2139950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90" name="Rectangle 34"/>
          <p:cNvSpPr>
            <a:spLocks noChangeArrowheads="1"/>
          </p:cNvSpPr>
          <p:nvPr/>
        </p:nvSpPr>
        <p:spPr bwMode="auto">
          <a:xfrm>
            <a:off x="1739900" y="3511551"/>
            <a:ext cx="42159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HO</a:t>
            </a:r>
          </a:p>
        </p:txBody>
      </p:sp>
      <p:sp>
        <p:nvSpPr>
          <p:cNvPr id="15395" name="Line 35"/>
          <p:cNvSpPr>
            <a:spLocks noChangeShapeType="1"/>
          </p:cNvSpPr>
          <p:nvPr/>
        </p:nvSpPr>
        <p:spPr bwMode="auto">
          <a:xfrm flipH="1">
            <a:off x="2911475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92" name="Rectangle 36"/>
          <p:cNvSpPr>
            <a:spLocks noChangeArrowheads="1"/>
          </p:cNvSpPr>
          <p:nvPr/>
        </p:nvSpPr>
        <p:spPr bwMode="auto">
          <a:xfrm>
            <a:off x="4167189" y="3511551"/>
            <a:ext cx="45525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5397" name="Line 37"/>
          <p:cNvSpPr>
            <a:spLocks noChangeShapeType="1"/>
          </p:cNvSpPr>
          <p:nvPr/>
        </p:nvSpPr>
        <p:spPr bwMode="auto">
          <a:xfrm flipH="1">
            <a:off x="4606925" y="3668713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4702176" y="3511551"/>
            <a:ext cx="39433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</a:p>
        </p:txBody>
      </p:sp>
      <p:sp>
        <p:nvSpPr>
          <p:cNvPr id="15399" name="Line 39"/>
          <p:cNvSpPr>
            <a:spLocks noChangeShapeType="1"/>
          </p:cNvSpPr>
          <p:nvPr/>
        </p:nvSpPr>
        <p:spPr bwMode="auto">
          <a:xfrm flipH="1">
            <a:off x="5076825" y="3667125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96" name="Rectangle 40"/>
          <p:cNvSpPr>
            <a:spLocks noChangeArrowheads="1"/>
          </p:cNvSpPr>
          <p:nvPr/>
        </p:nvSpPr>
        <p:spPr bwMode="auto">
          <a:xfrm>
            <a:off x="5159376" y="3511551"/>
            <a:ext cx="63664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COOH</a:t>
            </a:r>
          </a:p>
        </p:txBody>
      </p:sp>
      <p:sp>
        <p:nvSpPr>
          <p:cNvPr id="15401" name="Line 41"/>
          <p:cNvSpPr>
            <a:spLocks noChangeShapeType="1"/>
          </p:cNvSpPr>
          <p:nvPr/>
        </p:nvSpPr>
        <p:spPr bwMode="auto">
          <a:xfrm>
            <a:off x="4848225" y="3378200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98" name="Rectangle 42"/>
          <p:cNvSpPr>
            <a:spLocks noChangeArrowheads="1"/>
          </p:cNvSpPr>
          <p:nvPr/>
        </p:nvSpPr>
        <p:spPr bwMode="auto">
          <a:xfrm>
            <a:off x="4700588" y="3122614"/>
            <a:ext cx="47929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9499" name="Rectangle 43"/>
          <p:cNvSpPr>
            <a:spLocks noChangeArrowheads="1"/>
          </p:cNvSpPr>
          <p:nvPr/>
        </p:nvSpPr>
        <p:spPr bwMode="auto">
          <a:xfrm>
            <a:off x="2203450" y="4032251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9500" name="Rectangle 44"/>
          <p:cNvSpPr>
            <a:spLocks noChangeArrowheads="1"/>
          </p:cNvSpPr>
          <p:nvPr/>
        </p:nvSpPr>
        <p:spPr bwMode="auto">
          <a:xfrm>
            <a:off x="3003551" y="3511551"/>
            <a:ext cx="30777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O</a:t>
            </a:r>
          </a:p>
        </p:txBody>
      </p:sp>
      <p:sp>
        <p:nvSpPr>
          <p:cNvPr id="15405" name="Line 45"/>
          <p:cNvSpPr>
            <a:spLocks noChangeShapeType="1"/>
          </p:cNvSpPr>
          <p:nvPr/>
        </p:nvSpPr>
        <p:spPr bwMode="auto">
          <a:xfrm flipH="1">
            <a:off x="3263900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02" name="Rectangle 46"/>
          <p:cNvSpPr>
            <a:spLocks noChangeArrowheads="1"/>
          </p:cNvSpPr>
          <p:nvPr/>
        </p:nvSpPr>
        <p:spPr bwMode="auto">
          <a:xfrm>
            <a:off x="3330575" y="3035301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 flipH="1">
            <a:off x="4035425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3330575" y="4032251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409" name="Line 49"/>
          <p:cNvSpPr>
            <a:spLocks noChangeShapeType="1"/>
          </p:cNvSpPr>
          <p:nvPr/>
        </p:nvSpPr>
        <p:spPr bwMode="auto">
          <a:xfrm flipH="1">
            <a:off x="2365376" y="3943351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410" name="Line 50"/>
          <p:cNvSpPr>
            <a:spLocks noChangeShapeType="1"/>
          </p:cNvSpPr>
          <p:nvPr/>
        </p:nvSpPr>
        <p:spPr bwMode="auto">
          <a:xfrm flipH="1" flipV="1">
            <a:off x="3494089" y="3268664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411" name="Line 51"/>
          <p:cNvSpPr>
            <a:spLocks noChangeShapeType="1"/>
          </p:cNvSpPr>
          <p:nvPr/>
        </p:nvSpPr>
        <p:spPr bwMode="auto">
          <a:xfrm flipH="1">
            <a:off x="3490914" y="3943351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08" name="Rectangle 52"/>
          <p:cNvSpPr>
            <a:spLocks noChangeArrowheads="1"/>
          </p:cNvSpPr>
          <p:nvPr/>
        </p:nvSpPr>
        <p:spPr bwMode="auto">
          <a:xfrm>
            <a:off x="2544322" y="4310063"/>
            <a:ext cx="2317045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3,5,3’-trijod-L-tironin (T</a:t>
            </a:r>
            <a:r>
              <a:rPr lang="hu-HU" altLang="hu-HU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)</a:t>
            </a:r>
          </a:p>
        </p:txBody>
      </p:sp>
      <p:sp>
        <p:nvSpPr>
          <p:cNvPr id="19509" name="Rectangle 53"/>
          <p:cNvSpPr>
            <a:spLocks noChangeArrowheads="1"/>
          </p:cNvSpPr>
          <p:nvPr/>
        </p:nvSpPr>
        <p:spPr bwMode="auto">
          <a:xfrm>
            <a:off x="3311176" y="2609850"/>
            <a:ext cx="1713610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D2, D1           -I (5’)</a:t>
            </a:r>
          </a:p>
        </p:txBody>
      </p:sp>
      <p:sp>
        <p:nvSpPr>
          <p:cNvPr id="15414" name="Line 54"/>
          <p:cNvSpPr>
            <a:spLocks noChangeShapeType="1"/>
          </p:cNvSpPr>
          <p:nvPr/>
        </p:nvSpPr>
        <p:spPr bwMode="auto">
          <a:xfrm flipH="1">
            <a:off x="3992563" y="2554288"/>
            <a:ext cx="400050" cy="4381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15415" name="Object 55"/>
          <p:cNvGraphicFramePr>
            <a:graphicFrameLocks/>
          </p:cNvGraphicFramePr>
          <p:nvPr/>
        </p:nvGraphicFramePr>
        <p:xfrm>
          <a:off x="7904163" y="3386139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914400" imgH="914400" progId="CorelDRAW.Graphic.9">
                  <p:embed/>
                </p:oleObj>
              </mc:Choice>
              <mc:Fallback>
                <p:oleObj name="CorelDRAW" r:id="rId9" imgW="914400" imgH="914400" progId="CorelDRAW.Graphic.9">
                  <p:embed/>
                  <p:pic>
                    <p:nvPicPr>
                      <p:cNvPr id="15415" name="Object 5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4163" y="3386139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16" name="Object 56"/>
          <p:cNvGraphicFramePr>
            <a:graphicFrameLocks/>
          </p:cNvGraphicFramePr>
          <p:nvPr/>
        </p:nvGraphicFramePr>
        <p:xfrm>
          <a:off x="6777038" y="3384551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914400" imgH="914400" progId="CorelDRAW.Graphic.9">
                  <p:embed/>
                </p:oleObj>
              </mc:Choice>
              <mc:Fallback>
                <p:oleObj name="CorelDRAW" r:id="rId10" imgW="914400" imgH="914400" progId="CorelDRAW.Graphic.9">
                  <p:embed/>
                  <p:pic>
                    <p:nvPicPr>
                      <p:cNvPr id="15416" name="Object 5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3384551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17" name="Line 57"/>
          <p:cNvSpPr>
            <a:spLocks noChangeShapeType="1"/>
          </p:cNvSpPr>
          <p:nvPr/>
        </p:nvSpPr>
        <p:spPr bwMode="auto">
          <a:xfrm flipH="1">
            <a:off x="6642100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14" name="Rectangle 58"/>
          <p:cNvSpPr>
            <a:spLocks noChangeArrowheads="1"/>
          </p:cNvSpPr>
          <p:nvPr/>
        </p:nvSpPr>
        <p:spPr bwMode="auto">
          <a:xfrm>
            <a:off x="6242050" y="3511551"/>
            <a:ext cx="42159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HO</a:t>
            </a:r>
          </a:p>
        </p:txBody>
      </p:sp>
      <p:sp>
        <p:nvSpPr>
          <p:cNvPr id="15419" name="Line 59"/>
          <p:cNvSpPr>
            <a:spLocks noChangeShapeType="1"/>
          </p:cNvSpPr>
          <p:nvPr/>
        </p:nvSpPr>
        <p:spPr bwMode="auto">
          <a:xfrm flipH="1">
            <a:off x="7413625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16" name="Rectangle 60"/>
          <p:cNvSpPr>
            <a:spLocks noChangeArrowheads="1"/>
          </p:cNvSpPr>
          <p:nvPr/>
        </p:nvSpPr>
        <p:spPr bwMode="auto">
          <a:xfrm>
            <a:off x="8669339" y="3511551"/>
            <a:ext cx="45525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5421" name="Line 61"/>
          <p:cNvSpPr>
            <a:spLocks noChangeShapeType="1"/>
          </p:cNvSpPr>
          <p:nvPr/>
        </p:nvSpPr>
        <p:spPr bwMode="auto">
          <a:xfrm flipH="1">
            <a:off x="9109075" y="3668713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18" name="Rectangle 62"/>
          <p:cNvSpPr>
            <a:spLocks noChangeArrowheads="1"/>
          </p:cNvSpPr>
          <p:nvPr/>
        </p:nvSpPr>
        <p:spPr bwMode="auto">
          <a:xfrm>
            <a:off x="9204326" y="3511551"/>
            <a:ext cx="39433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</a:p>
        </p:txBody>
      </p:sp>
      <p:sp>
        <p:nvSpPr>
          <p:cNvPr id="15423" name="Line 63"/>
          <p:cNvSpPr>
            <a:spLocks noChangeShapeType="1"/>
          </p:cNvSpPr>
          <p:nvPr/>
        </p:nvSpPr>
        <p:spPr bwMode="auto">
          <a:xfrm flipH="1">
            <a:off x="9578975" y="3667125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20" name="Rectangle 64"/>
          <p:cNvSpPr>
            <a:spLocks noChangeArrowheads="1"/>
          </p:cNvSpPr>
          <p:nvPr/>
        </p:nvSpPr>
        <p:spPr bwMode="auto">
          <a:xfrm>
            <a:off x="9661526" y="3511551"/>
            <a:ext cx="63664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COOH</a:t>
            </a:r>
          </a:p>
        </p:txBody>
      </p:sp>
      <p:sp>
        <p:nvSpPr>
          <p:cNvPr id="15425" name="Line 65"/>
          <p:cNvSpPr>
            <a:spLocks noChangeShapeType="1"/>
          </p:cNvSpPr>
          <p:nvPr/>
        </p:nvSpPr>
        <p:spPr bwMode="auto">
          <a:xfrm>
            <a:off x="9350375" y="3378200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22" name="Rectangle 66"/>
          <p:cNvSpPr>
            <a:spLocks noChangeArrowheads="1"/>
          </p:cNvSpPr>
          <p:nvPr/>
        </p:nvSpPr>
        <p:spPr bwMode="auto">
          <a:xfrm>
            <a:off x="9202738" y="3122614"/>
            <a:ext cx="47929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9523" name="Rectangle 67"/>
          <p:cNvSpPr>
            <a:spLocks noChangeArrowheads="1"/>
          </p:cNvSpPr>
          <p:nvPr/>
        </p:nvSpPr>
        <p:spPr bwMode="auto">
          <a:xfrm>
            <a:off x="6705600" y="4032251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9524" name="Rectangle 68"/>
          <p:cNvSpPr>
            <a:spLocks noChangeArrowheads="1"/>
          </p:cNvSpPr>
          <p:nvPr/>
        </p:nvSpPr>
        <p:spPr bwMode="auto">
          <a:xfrm>
            <a:off x="7505701" y="3511551"/>
            <a:ext cx="30777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O</a:t>
            </a:r>
          </a:p>
        </p:txBody>
      </p:sp>
      <p:sp>
        <p:nvSpPr>
          <p:cNvPr id="15429" name="Line 69"/>
          <p:cNvSpPr>
            <a:spLocks noChangeShapeType="1"/>
          </p:cNvSpPr>
          <p:nvPr/>
        </p:nvSpPr>
        <p:spPr bwMode="auto">
          <a:xfrm flipH="1">
            <a:off x="7766050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26" name="Rectangle 70"/>
          <p:cNvSpPr>
            <a:spLocks noChangeArrowheads="1"/>
          </p:cNvSpPr>
          <p:nvPr/>
        </p:nvSpPr>
        <p:spPr bwMode="auto">
          <a:xfrm>
            <a:off x="6705600" y="3035301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431" name="Line 71"/>
          <p:cNvSpPr>
            <a:spLocks noChangeShapeType="1"/>
          </p:cNvSpPr>
          <p:nvPr/>
        </p:nvSpPr>
        <p:spPr bwMode="auto">
          <a:xfrm flipH="1">
            <a:off x="8537575" y="3671888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28" name="Rectangle 72"/>
          <p:cNvSpPr>
            <a:spLocks noChangeArrowheads="1"/>
          </p:cNvSpPr>
          <p:nvPr/>
        </p:nvSpPr>
        <p:spPr bwMode="auto">
          <a:xfrm>
            <a:off x="7832725" y="4032251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433" name="Line 73"/>
          <p:cNvSpPr>
            <a:spLocks noChangeShapeType="1"/>
          </p:cNvSpPr>
          <p:nvPr/>
        </p:nvSpPr>
        <p:spPr bwMode="auto">
          <a:xfrm flipH="1">
            <a:off x="6867526" y="3943351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434" name="Line 74"/>
          <p:cNvSpPr>
            <a:spLocks noChangeShapeType="1"/>
          </p:cNvSpPr>
          <p:nvPr/>
        </p:nvSpPr>
        <p:spPr bwMode="auto">
          <a:xfrm flipH="1" flipV="1">
            <a:off x="6869114" y="3268664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435" name="Line 75"/>
          <p:cNvSpPr>
            <a:spLocks noChangeShapeType="1"/>
          </p:cNvSpPr>
          <p:nvPr/>
        </p:nvSpPr>
        <p:spPr bwMode="auto">
          <a:xfrm flipH="1">
            <a:off x="7993064" y="3943351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32" name="Rectangle 76"/>
          <p:cNvSpPr>
            <a:spLocks noChangeArrowheads="1"/>
          </p:cNvSpPr>
          <p:nvPr/>
        </p:nvSpPr>
        <p:spPr bwMode="auto">
          <a:xfrm>
            <a:off x="6696217" y="4310063"/>
            <a:ext cx="3023905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3,3’,5’-trijod-L-tironin (reverse T</a:t>
            </a:r>
            <a:r>
              <a:rPr lang="hu-HU" altLang="hu-HU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)</a:t>
            </a:r>
          </a:p>
        </p:txBody>
      </p:sp>
      <p:sp>
        <p:nvSpPr>
          <p:cNvPr id="19533" name="Rectangle 77"/>
          <p:cNvSpPr>
            <a:spLocks noChangeArrowheads="1"/>
          </p:cNvSpPr>
          <p:nvPr/>
        </p:nvSpPr>
        <p:spPr bwMode="auto">
          <a:xfrm>
            <a:off x="6708857" y="2609850"/>
            <a:ext cx="1788951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D3, (D1)           -I (5)</a:t>
            </a:r>
          </a:p>
        </p:txBody>
      </p:sp>
      <p:sp>
        <p:nvSpPr>
          <p:cNvPr id="15438" name="Line 78"/>
          <p:cNvSpPr>
            <a:spLocks noChangeShapeType="1"/>
          </p:cNvSpPr>
          <p:nvPr/>
        </p:nvSpPr>
        <p:spPr bwMode="auto">
          <a:xfrm>
            <a:off x="7618413" y="2554288"/>
            <a:ext cx="400050" cy="4381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35" name="Rectangle 79"/>
          <p:cNvSpPr>
            <a:spLocks noChangeArrowheads="1"/>
          </p:cNvSpPr>
          <p:nvPr/>
        </p:nvSpPr>
        <p:spPr bwMode="auto">
          <a:xfrm>
            <a:off x="3273507" y="4770438"/>
            <a:ext cx="1788951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D3, (D1)           -I (5)</a:t>
            </a:r>
          </a:p>
        </p:txBody>
      </p:sp>
      <p:sp>
        <p:nvSpPr>
          <p:cNvPr id="15440" name="Line 80"/>
          <p:cNvSpPr>
            <a:spLocks noChangeShapeType="1"/>
          </p:cNvSpPr>
          <p:nvPr/>
        </p:nvSpPr>
        <p:spPr bwMode="auto">
          <a:xfrm flipH="1">
            <a:off x="7618413" y="4714875"/>
            <a:ext cx="400050" cy="4381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37" name="Rectangle 81"/>
          <p:cNvSpPr>
            <a:spLocks noChangeArrowheads="1"/>
          </p:cNvSpPr>
          <p:nvPr/>
        </p:nvSpPr>
        <p:spPr bwMode="auto">
          <a:xfrm>
            <a:off x="7087496" y="4770438"/>
            <a:ext cx="1620635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-I (5’)         D1, D2</a:t>
            </a:r>
          </a:p>
        </p:txBody>
      </p:sp>
      <p:sp>
        <p:nvSpPr>
          <p:cNvPr id="15442" name="Line 82"/>
          <p:cNvSpPr>
            <a:spLocks noChangeShapeType="1"/>
          </p:cNvSpPr>
          <p:nvPr/>
        </p:nvSpPr>
        <p:spPr bwMode="auto">
          <a:xfrm>
            <a:off x="3992563" y="4714875"/>
            <a:ext cx="400050" cy="4381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15443" name="Object 83"/>
          <p:cNvGraphicFramePr>
            <a:graphicFrameLocks/>
          </p:cNvGraphicFramePr>
          <p:nvPr/>
        </p:nvGraphicFramePr>
        <p:xfrm>
          <a:off x="5786438" y="5445126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914400" imgH="914400" progId="CorelDRAW.Graphic.9">
                  <p:embed/>
                </p:oleObj>
              </mc:Choice>
              <mc:Fallback>
                <p:oleObj name="CorelDRAW" r:id="rId11" imgW="914400" imgH="914400" progId="CorelDRAW.Graphic.9">
                  <p:embed/>
                  <p:pic>
                    <p:nvPicPr>
                      <p:cNvPr id="15443" name="Object 8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38" y="5445126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4" name="Object 84"/>
          <p:cNvGraphicFramePr>
            <a:graphicFrameLocks/>
          </p:cNvGraphicFramePr>
          <p:nvPr/>
        </p:nvGraphicFramePr>
        <p:xfrm>
          <a:off x="4659313" y="5443539"/>
          <a:ext cx="6540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914400" imgH="914400" progId="CorelDRAW.Graphic.9">
                  <p:embed/>
                </p:oleObj>
              </mc:Choice>
              <mc:Fallback>
                <p:oleObj name="CorelDRAW" r:id="rId12" imgW="914400" imgH="914400" progId="CorelDRAW.Graphic.9">
                  <p:embed/>
                  <p:pic>
                    <p:nvPicPr>
                      <p:cNvPr id="15444" name="Object 8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313" y="5443539"/>
                        <a:ext cx="6540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45" name="Line 85"/>
          <p:cNvSpPr>
            <a:spLocks noChangeShapeType="1"/>
          </p:cNvSpPr>
          <p:nvPr/>
        </p:nvSpPr>
        <p:spPr bwMode="auto">
          <a:xfrm flipH="1">
            <a:off x="4524375" y="5730875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42" name="Rectangle 86"/>
          <p:cNvSpPr>
            <a:spLocks noChangeArrowheads="1"/>
          </p:cNvSpPr>
          <p:nvPr/>
        </p:nvSpPr>
        <p:spPr bwMode="auto">
          <a:xfrm>
            <a:off x="4124325" y="5570539"/>
            <a:ext cx="421590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HO</a:t>
            </a:r>
          </a:p>
        </p:txBody>
      </p:sp>
      <p:sp>
        <p:nvSpPr>
          <p:cNvPr id="15447" name="Line 87"/>
          <p:cNvSpPr>
            <a:spLocks noChangeShapeType="1"/>
          </p:cNvSpPr>
          <p:nvPr/>
        </p:nvSpPr>
        <p:spPr bwMode="auto">
          <a:xfrm flipH="1">
            <a:off x="5295900" y="5730875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44" name="Rectangle 88"/>
          <p:cNvSpPr>
            <a:spLocks noChangeArrowheads="1"/>
          </p:cNvSpPr>
          <p:nvPr/>
        </p:nvSpPr>
        <p:spPr bwMode="auto">
          <a:xfrm>
            <a:off x="6551614" y="5570539"/>
            <a:ext cx="455253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5449" name="Line 89"/>
          <p:cNvSpPr>
            <a:spLocks noChangeShapeType="1"/>
          </p:cNvSpPr>
          <p:nvPr/>
        </p:nvSpPr>
        <p:spPr bwMode="auto">
          <a:xfrm flipH="1">
            <a:off x="6991350" y="5727700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46" name="Rectangle 90"/>
          <p:cNvSpPr>
            <a:spLocks noChangeArrowheads="1"/>
          </p:cNvSpPr>
          <p:nvPr/>
        </p:nvSpPr>
        <p:spPr bwMode="auto">
          <a:xfrm>
            <a:off x="7086601" y="5570539"/>
            <a:ext cx="39433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CH</a:t>
            </a:r>
          </a:p>
        </p:txBody>
      </p:sp>
      <p:sp>
        <p:nvSpPr>
          <p:cNvPr id="15451" name="Line 91"/>
          <p:cNvSpPr>
            <a:spLocks noChangeShapeType="1"/>
          </p:cNvSpPr>
          <p:nvPr/>
        </p:nvSpPr>
        <p:spPr bwMode="auto">
          <a:xfrm flipH="1">
            <a:off x="7461250" y="5726113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48" name="Rectangle 92"/>
          <p:cNvSpPr>
            <a:spLocks noChangeArrowheads="1"/>
          </p:cNvSpPr>
          <p:nvPr/>
        </p:nvSpPr>
        <p:spPr bwMode="auto">
          <a:xfrm>
            <a:off x="7543801" y="5570539"/>
            <a:ext cx="636649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COOH</a:t>
            </a:r>
          </a:p>
        </p:txBody>
      </p:sp>
      <p:sp>
        <p:nvSpPr>
          <p:cNvPr id="15453" name="Line 93"/>
          <p:cNvSpPr>
            <a:spLocks noChangeShapeType="1"/>
          </p:cNvSpPr>
          <p:nvPr/>
        </p:nvSpPr>
        <p:spPr bwMode="auto">
          <a:xfrm>
            <a:off x="7232650" y="5437188"/>
            <a:ext cx="0" cy="1524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50" name="Rectangle 94"/>
          <p:cNvSpPr>
            <a:spLocks noChangeArrowheads="1"/>
          </p:cNvSpPr>
          <p:nvPr/>
        </p:nvSpPr>
        <p:spPr bwMode="auto">
          <a:xfrm>
            <a:off x="7085013" y="5181601"/>
            <a:ext cx="47929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NH</a:t>
            </a:r>
            <a:r>
              <a:rPr lang="hu-HU" altLang="hu-HU" sz="14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2</a:t>
            </a:r>
          </a:p>
        </p:txBody>
      </p:sp>
      <p:sp>
        <p:nvSpPr>
          <p:cNvPr id="19551" name="Rectangle 95"/>
          <p:cNvSpPr>
            <a:spLocks noChangeArrowheads="1"/>
          </p:cNvSpPr>
          <p:nvPr/>
        </p:nvSpPr>
        <p:spPr bwMode="auto">
          <a:xfrm>
            <a:off x="4587875" y="6091239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9552" name="Rectangle 96"/>
          <p:cNvSpPr>
            <a:spLocks noChangeArrowheads="1"/>
          </p:cNvSpPr>
          <p:nvPr/>
        </p:nvSpPr>
        <p:spPr bwMode="auto">
          <a:xfrm>
            <a:off x="5387976" y="5570539"/>
            <a:ext cx="307777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O</a:t>
            </a:r>
          </a:p>
        </p:txBody>
      </p:sp>
      <p:sp>
        <p:nvSpPr>
          <p:cNvPr id="15457" name="Line 97"/>
          <p:cNvSpPr>
            <a:spLocks noChangeShapeType="1"/>
          </p:cNvSpPr>
          <p:nvPr/>
        </p:nvSpPr>
        <p:spPr bwMode="auto">
          <a:xfrm flipH="1">
            <a:off x="5648325" y="5730875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458" name="Line 98"/>
          <p:cNvSpPr>
            <a:spLocks noChangeShapeType="1"/>
          </p:cNvSpPr>
          <p:nvPr/>
        </p:nvSpPr>
        <p:spPr bwMode="auto">
          <a:xfrm flipH="1">
            <a:off x="6419850" y="5730875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55" name="Rectangle 99"/>
          <p:cNvSpPr>
            <a:spLocks noChangeArrowheads="1"/>
          </p:cNvSpPr>
          <p:nvPr/>
        </p:nvSpPr>
        <p:spPr bwMode="auto">
          <a:xfrm>
            <a:off x="5715000" y="6091239"/>
            <a:ext cx="234038" cy="3084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I</a:t>
            </a:r>
          </a:p>
        </p:txBody>
      </p:sp>
      <p:sp>
        <p:nvSpPr>
          <p:cNvPr id="15460" name="Line 100"/>
          <p:cNvSpPr>
            <a:spLocks noChangeShapeType="1"/>
          </p:cNvSpPr>
          <p:nvPr/>
        </p:nvSpPr>
        <p:spPr bwMode="auto">
          <a:xfrm flipH="1">
            <a:off x="4749801" y="6002339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461" name="Line 101"/>
          <p:cNvSpPr>
            <a:spLocks noChangeShapeType="1"/>
          </p:cNvSpPr>
          <p:nvPr/>
        </p:nvSpPr>
        <p:spPr bwMode="auto">
          <a:xfrm flipH="1">
            <a:off x="5875339" y="6002339"/>
            <a:ext cx="79375" cy="130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558" name="Rectangle 102"/>
          <p:cNvSpPr>
            <a:spLocks noChangeArrowheads="1"/>
          </p:cNvSpPr>
          <p:nvPr/>
        </p:nvSpPr>
        <p:spPr bwMode="auto">
          <a:xfrm>
            <a:off x="5398291" y="6332538"/>
            <a:ext cx="1570045" cy="3391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hu-HU" altLang="hu-H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3,3’-dijodtironin</a:t>
            </a:r>
          </a:p>
        </p:txBody>
      </p:sp>
      <p:sp>
        <p:nvSpPr>
          <p:cNvPr id="2" name="Lekerekített téglalap 1"/>
          <p:cNvSpPr/>
          <p:nvPr/>
        </p:nvSpPr>
        <p:spPr bwMode="auto">
          <a:xfrm>
            <a:off x="1739901" y="3046413"/>
            <a:ext cx="4060825" cy="1600200"/>
          </a:xfrm>
          <a:prstGeom prst="round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Ellipszis 2"/>
          <p:cNvSpPr/>
          <p:nvPr/>
        </p:nvSpPr>
        <p:spPr bwMode="auto">
          <a:xfrm>
            <a:off x="3304446" y="2554288"/>
            <a:ext cx="384175" cy="392112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5" name="Lekerekített téglalap 104"/>
          <p:cNvSpPr/>
          <p:nvPr/>
        </p:nvSpPr>
        <p:spPr bwMode="auto">
          <a:xfrm>
            <a:off x="6315076" y="3043292"/>
            <a:ext cx="4060825" cy="16002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6" name="Ellipszis 105"/>
          <p:cNvSpPr/>
          <p:nvPr/>
        </p:nvSpPr>
        <p:spPr bwMode="auto">
          <a:xfrm>
            <a:off x="6712106" y="2552324"/>
            <a:ext cx="384175" cy="39211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5" grpId="0" animBg="1"/>
      <p:bldP spid="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49638"/>
            <a:ext cx="77724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altLang="hu-HU" noProof="1">
                <a:solidFill>
                  <a:schemeClr val="bg1"/>
                </a:solidFill>
              </a:rPr>
              <a:t>Szelenodejodinázok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037" y="1759137"/>
            <a:ext cx="8367926" cy="4068226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 bwMode="auto">
          <a:xfrm>
            <a:off x="6963905" y="5083445"/>
            <a:ext cx="1332854" cy="433952"/>
          </a:xfrm>
          <a:prstGeom prst="round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Ellipszis 3"/>
          <p:cNvSpPr/>
          <p:nvPr/>
        </p:nvSpPr>
        <p:spPr bwMode="auto">
          <a:xfrm>
            <a:off x="7320366" y="1759138"/>
            <a:ext cx="681926" cy="68959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Lekerekített téglalap 6"/>
          <p:cNvSpPr/>
          <p:nvPr/>
        </p:nvSpPr>
        <p:spPr bwMode="auto">
          <a:xfrm>
            <a:off x="8805620" y="5083445"/>
            <a:ext cx="1332854" cy="433952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Ellipszis 7"/>
          <p:cNvSpPr/>
          <p:nvPr/>
        </p:nvSpPr>
        <p:spPr bwMode="auto">
          <a:xfrm>
            <a:off x="9131084" y="1759137"/>
            <a:ext cx="681926" cy="689595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Lekerekített téglalap 8"/>
          <p:cNvSpPr/>
          <p:nvPr/>
        </p:nvSpPr>
        <p:spPr bwMode="auto">
          <a:xfrm>
            <a:off x="7227378" y="4725008"/>
            <a:ext cx="1007390" cy="249949"/>
          </a:xfrm>
          <a:prstGeom prst="round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Lekerekített téglalap 9"/>
          <p:cNvSpPr/>
          <p:nvPr/>
        </p:nvSpPr>
        <p:spPr bwMode="auto">
          <a:xfrm>
            <a:off x="8852114" y="4724020"/>
            <a:ext cx="1007390" cy="249949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92100"/>
            <a:ext cx="77724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altLang="hu-HU" dirty="0">
                <a:solidFill>
                  <a:schemeClr val="bg1"/>
                </a:solidFill>
              </a:rPr>
              <a:t>Pajzsmirigy hormon transzport</a:t>
            </a:r>
          </a:p>
        </p:txBody>
      </p:sp>
      <p:graphicFrame>
        <p:nvGraphicFramePr>
          <p:cNvPr id="20483" name="Object 3"/>
          <p:cNvGraphicFramePr>
            <a:graphicFrameLocks/>
          </p:cNvGraphicFramePr>
          <p:nvPr/>
        </p:nvGraphicFramePr>
        <p:xfrm>
          <a:off x="2133600" y="1143000"/>
          <a:ext cx="7683500" cy="455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5600700" imgH="3324225" progId="CorelDRAW.Graphic.9">
                  <p:embed/>
                </p:oleObj>
              </mc:Choice>
              <mc:Fallback>
                <p:oleObj name="CorelDRAW" r:id="rId2" imgW="5600700" imgH="3324225" progId="CorelDRAW.Graphic.9">
                  <p:embed/>
                  <p:pic>
                    <p:nvPicPr>
                      <p:cNvPr id="20483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143000"/>
                        <a:ext cx="7683500" cy="455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987550" y="5634039"/>
            <a:ext cx="341440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0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791201" y="5634039"/>
            <a:ext cx="706925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TBG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6970714" y="5634039"/>
            <a:ext cx="674865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ALB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8685213" y="5634039"/>
            <a:ext cx="514500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PA</a:t>
            </a:r>
          </a:p>
        </p:txBody>
      </p:sp>
      <p:grpSp>
        <p:nvGrpSpPr>
          <p:cNvPr id="20488" name="Group 10"/>
          <p:cNvGrpSpPr>
            <a:grpSpLocks/>
          </p:cNvGrpSpPr>
          <p:nvPr/>
        </p:nvGrpSpPr>
        <p:grpSpPr bwMode="auto">
          <a:xfrm>
            <a:off x="9702812" y="5105407"/>
            <a:ext cx="350838" cy="461963"/>
            <a:chOff x="5152" y="3216"/>
            <a:chExt cx="221" cy="291"/>
          </a:xfrm>
        </p:grpSpPr>
        <p:sp>
          <p:nvSpPr>
            <p:cNvPr id="43016" name="Rectangle 8"/>
            <p:cNvSpPr>
              <a:spLocks noChangeArrowheads="1"/>
            </p:cNvSpPr>
            <p:nvPr/>
          </p:nvSpPr>
          <p:spPr bwMode="auto">
            <a:xfrm>
              <a:off x="5152" y="3216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hu-HU" altLang="hu-HU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wiss-721 HU" pitchFamily="34" charset="0"/>
                </a:rPr>
                <a:t>+</a:t>
              </a:r>
            </a:p>
          </p:txBody>
        </p:sp>
        <p:sp>
          <p:nvSpPr>
            <p:cNvPr id="20494" name="Oval 9"/>
            <p:cNvSpPr>
              <a:spLocks noChangeArrowheads="1"/>
            </p:cNvSpPr>
            <p:nvPr/>
          </p:nvSpPr>
          <p:spPr bwMode="auto">
            <a:xfrm>
              <a:off x="5207" y="3277"/>
              <a:ext cx="166" cy="16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CC66"/>
                </a:buClr>
                <a:buSzPct val="75000"/>
                <a:buFont typeface="Wingdings" panose="05000000000000000000" pitchFamily="2" charset="2"/>
                <a:buChar char="n"/>
                <a:defRPr sz="3200" b="1">
                  <a:solidFill>
                    <a:schemeClr val="bg1"/>
                  </a:solidFill>
                  <a:latin typeface="Swiss-721 HU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CC"/>
                </a:buClr>
                <a:buSzPct val="65000"/>
                <a:buFont typeface="Wingdings" panose="05000000000000000000" pitchFamily="2" charset="2"/>
                <a:buChar char="u"/>
                <a:defRPr sz="2800" b="1">
                  <a:solidFill>
                    <a:schemeClr val="bg1"/>
                  </a:solidFill>
                  <a:latin typeface="Swiss-721 HU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chemeClr val="bg1"/>
                  </a:solidFill>
                  <a:latin typeface="Swiss-721 HU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1"/>
                  </a:solidFill>
                  <a:latin typeface="Swiss-721 HU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 b="1">
                  <a:solidFill>
                    <a:schemeClr val="bg1"/>
                  </a:solidFill>
                  <a:latin typeface="Swiss-721 HU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bg1"/>
                  </a:solidFill>
                  <a:latin typeface="Swiss-721 HU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bg1"/>
                  </a:solidFill>
                  <a:latin typeface="Swiss-721 HU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bg1"/>
                  </a:solidFill>
                  <a:latin typeface="Swiss-721 HU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b="1">
                  <a:solidFill>
                    <a:schemeClr val="bg1"/>
                  </a:solidFill>
                  <a:latin typeface="Swiss-721 HU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hu-HU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5048251" y="1716089"/>
            <a:ext cx="442429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</a:t>
            </a:r>
            <a:r>
              <a:rPr lang="hu-HU" altLang="hu-HU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4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67276" y="3556001"/>
            <a:ext cx="442429" cy="46230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T</a:t>
            </a:r>
            <a:r>
              <a:rPr lang="hu-HU" altLang="hu-HU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wiss-721 HU" pitchFamily="34" charset="0"/>
              </a:rPr>
              <a:t>3</a:t>
            </a:r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>
            <a:off x="5549901" y="2027239"/>
            <a:ext cx="417513" cy="1174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92" name="Line 14"/>
          <p:cNvSpPr>
            <a:spLocks noChangeShapeType="1"/>
          </p:cNvSpPr>
          <p:nvPr/>
        </p:nvSpPr>
        <p:spPr bwMode="auto">
          <a:xfrm>
            <a:off x="5326063" y="3835401"/>
            <a:ext cx="234950" cy="539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7268</TotalTime>
  <Words>2589</Words>
  <Application>Microsoft Office PowerPoint</Application>
  <PresentationFormat>Szélesvásznú</PresentationFormat>
  <Paragraphs>489</Paragraphs>
  <Slides>40</Slides>
  <Notes>25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40</vt:i4>
      </vt:variant>
    </vt:vector>
  </HeadingPairs>
  <TitlesOfParts>
    <vt:vector size="55" baseType="lpstr">
      <vt:lpstr>MS PGothic</vt:lpstr>
      <vt:lpstr>Arial</vt:lpstr>
      <vt:lpstr>Bradley Hand ITC</vt:lpstr>
      <vt:lpstr>Calibri</vt:lpstr>
      <vt:lpstr>Calibri Light</vt:lpstr>
      <vt:lpstr>Lucida Calligraphy</vt:lpstr>
      <vt:lpstr>Swiss-721 HU</vt:lpstr>
      <vt:lpstr>Symbol</vt:lpstr>
      <vt:lpstr>Tahoma</vt:lpstr>
      <vt:lpstr>Times New Roman</vt:lpstr>
      <vt:lpstr>Wingdings</vt:lpstr>
      <vt:lpstr>Office-téma</vt:lpstr>
      <vt:lpstr>CorelDRAW</vt:lpstr>
      <vt:lpstr>Bitkép</vt:lpstr>
      <vt:lpstr>Slide</vt:lpstr>
      <vt:lpstr>PowerPoint-bemutató</vt:lpstr>
      <vt:lpstr>PowerPoint-bemutató</vt:lpstr>
      <vt:lpstr>Jódforgalom</vt:lpstr>
      <vt:lpstr>PowerPoint-bemutató</vt:lpstr>
      <vt:lpstr>Pajzsmirigy folliculus</vt:lpstr>
      <vt:lpstr>PowerPoint-bemutató</vt:lpstr>
      <vt:lpstr>T4 metabolizmus</vt:lpstr>
      <vt:lpstr>Szelenodejodinázok</vt:lpstr>
      <vt:lpstr>Pajzsmirigy hormon transzport</vt:lpstr>
      <vt:lpstr>PowerPoint-bemutató</vt:lpstr>
      <vt:lpstr>TSH, FT4, FT3 referencia intervallum 1</vt:lpstr>
      <vt:lpstr>A pajzsmirigy hormonok intra-  és inter-individuális variabilitása</vt:lpstr>
      <vt:lpstr>Referencia intervallum 2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jódhiány hatása a hormonszintekre</vt:lpstr>
      <vt:lpstr>PowerPoint-bemutató</vt:lpstr>
      <vt:lpstr>NTI</vt:lpstr>
      <vt:lpstr>TSH és az FT4 értékek különböző klinikai állapotokban</vt:lpstr>
      <vt:lpstr>PowerPoint-bemutató</vt:lpstr>
      <vt:lpstr>Pajzsmirigybetegségek laboratóriumi diagnosztikája II</vt:lpstr>
      <vt:lpstr>Analitikai problémák </vt:lpstr>
      <vt:lpstr>Az RF és a mért FT4 koncentráció kapcsolata</vt:lpstr>
      <vt:lpstr>Gyógyszerek hatása 1</vt:lpstr>
      <vt:lpstr>Gyógyszerhatás 2</vt:lpstr>
      <vt:lpstr>Egyéb, pajzsmirigyműködésre ható anyagok</vt:lpstr>
      <vt:lpstr>Hyperthyreosis/Hypothyreosis kezelése</vt:lpstr>
      <vt:lpstr>Tireotoxikózissal járó állapotok</vt:lpstr>
      <vt:lpstr>A tireoiditisz lefolyása</vt:lpstr>
      <vt:lpstr>Tireotoxikózissal járó állapotok</vt:lpstr>
      <vt:lpstr>PowerPoint-bemutató</vt:lpstr>
      <vt:lpstr>Hipotireózissal járó állapotok</vt:lpstr>
      <vt:lpstr>Hipotireózissal járó állapotok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Coupling</dc:title>
  <dc:creator>Gábor</dc:creator>
  <cp:lastModifiedBy>Tamaás Horváth</cp:lastModifiedBy>
  <cp:revision>252</cp:revision>
  <dcterms:created xsi:type="dcterms:W3CDTF">2000-09-22T11:55:04Z</dcterms:created>
  <dcterms:modified xsi:type="dcterms:W3CDTF">2024-05-13T09:50:11Z</dcterms:modified>
</cp:coreProperties>
</file>